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76" r:id="rId1"/>
    <p:sldMasterId id="2147484487" r:id="rId2"/>
  </p:sldMasterIdLst>
  <p:notesMasterIdLst>
    <p:notesMasterId r:id="rId36"/>
  </p:notesMasterIdLst>
  <p:sldIdLst>
    <p:sldId id="256" r:id="rId3"/>
    <p:sldId id="257" r:id="rId4"/>
    <p:sldId id="295" r:id="rId5"/>
    <p:sldId id="260" r:id="rId6"/>
    <p:sldId id="291" r:id="rId7"/>
    <p:sldId id="263" r:id="rId8"/>
    <p:sldId id="261" r:id="rId9"/>
    <p:sldId id="264" r:id="rId10"/>
    <p:sldId id="265" r:id="rId11"/>
    <p:sldId id="266" r:id="rId12"/>
    <p:sldId id="267" r:id="rId13"/>
    <p:sldId id="268" r:id="rId14"/>
    <p:sldId id="269" r:id="rId15"/>
    <p:sldId id="270" r:id="rId16"/>
    <p:sldId id="271" r:id="rId17"/>
    <p:sldId id="272" r:id="rId18"/>
    <p:sldId id="273" r:id="rId19"/>
    <p:sldId id="274" r:id="rId20"/>
    <p:sldId id="276" r:id="rId21"/>
    <p:sldId id="277" r:id="rId22"/>
    <p:sldId id="278" r:id="rId23"/>
    <p:sldId id="279" r:id="rId24"/>
    <p:sldId id="284" r:id="rId25"/>
    <p:sldId id="283" r:id="rId26"/>
    <p:sldId id="292" r:id="rId27"/>
    <p:sldId id="285" r:id="rId28"/>
    <p:sldId id="289" r:id="rId29"/>
    <p:sldId id="290" r:id="rId30"/>
    <p:sldId id="281" r:id="rId31"/>
    <p:sldId id="293" r:id="rId32"/>
    <p:sldId id="294" r:id="rId33"/>
    <p:sldId id="286" r:id="rId34"/>
    <p:sldId id="287" r:id="rId35"/>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iddels stil 2 – utheving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iddels stil 2 – utheving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8034E78-7F5D-4C2E-B375-FC64B27BC917}" styleName="Mørk stil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7AC3CCA-C797-4891-BE02-D94E43425B78}" styleName="Middels stil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Middels stil 4 – uthevin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69CF1AB2-1976-4502-BF36-3FF5EA218861}" styleName="Middels stil 4 – utheving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iddels stil 4 – utheving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C4B1156A-380E-4F78-BDF5-A606A8083BF9}" styleName="Middels stil 4 – utheving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22838BEF-8BB2-4498-84A7-C5851F593DF1}" styleName="Middels stil 4 – utheving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16D9F66E-5EB9-4882-86FB-DCBF35E3C3E4}" styleName="Middels stil 4 – uthevin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3B4B98B0-60AC-42C2-AFA5-B58CD77FA1E5}" styleName="Lys stil 1 – utheving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ED083AE6-46FA-4A59-8FB0-9F97EB10719F}" styleName="Lys stil 3 – utheving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A488322-F2BA-4B5B-9748-0D474271808F}" styleName="Middels stil 3 – utheving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AF606853-7671-496A-8E4F-DF71F8EC918B}" styleName="Mørk stil 1 – utheving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Mørk stil 1 – utheving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46F890A9-2807-4EBB-B81D-B2AA78EC7F39}" styleName="Mørk stil 2 – utheving 5 / utheving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1EBBBCC-DAD2-459C-BE2E-F6DE35CF9A28}" styleName="Mørk stil 2 – utheving 3 / utheving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0660B408-B3CF-4A94-85FC-2B1E0A45F4A2}" styleName="Mørk stil 2 – utheving 1 / utheving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8FD4443E-F989-4FC4-A0C8-D5A2AF1F390B}" styleName="Mørk stil 1 – utheving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Mørk stil 1 – utheving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5BE263C-DBD7-4A20-BB59-AAB30ACAA65A}" styleName="Middels stil 3 – utheving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0A15C55-8517-42AA-B614-E9B94910E393}" styleName="Middels stil 2 – utheving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6E25E649-3F16-4E02-A733-19D2CDBF48F0}" styleName="Middels stil 3 – utheving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1FECB4D8-DB02-4DC6-A0A2-4F2EBAE1DC90}" styleName="Middels stil 1 – utheving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10A1B5D5-9B99-4C35-A422-299274C87663}" styleName="Middels stil 1 – utheving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EB9631B5-78F2-41C9-869B-9F39066F8104}" styleName="Middels stil 3 – utheving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1E171933-4619-4E11-9A3F-F7608DF75F80}" styleName="Middels stil 1 – utheving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353"/>
    <p:restoredTop sz="94732"/>
  </p:normalViewPr>
  <p:slideViewPr>
    <p:cSldViewPr snapToGrid="0" snapToObjects="1">
      <p:cViewPr varScale="1">
        <p:scale>
          <a:sx n="115" d="100"/>
          <a:sy n="115" d="100"/>
        </p:scale>
        <p:origin x="5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heme" Target="theme/them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notesMaster" Target="notesMasters/notes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respretten" userId="236dce43-e5e5-406e-970d-623b222f0ea2" providerId="ADAL" clId="{8F9AB2BC-F595-43E7-A312-86D1239ED27C}"/>
    <pc:docChg chg="modSld">
      <pc:chgData name="Harespretten" userId="236dce43-e5e5-406e-970d-623b222f0ea2" providerId="ADAL" clId="{8F9AB2BC-F595-43E7-A312-86D1239ED27C}" dt="2026-05-27T10:48:23.671" v="97" actId="20577"/>
      <pc:docMkLst>
        <pc:docMk/>
      </pc:docMkLst>
      <pc:sldChg chg="modSp mod">
        <pc:chgData name="Harespretten" userId="236dce43-e5e5-406e-970d-623b222f0ea2" providerId="ADAL" clId="{8F9AB2BC-F595-43E7-A312-86D1239ED27C}" dt="2026-05-27T10:47:48.368" v="59" actId="20577"/>
        <pc:sldMkLst>
          <pc:docMk/>
          <pc:sldMk cId="1344023953" sldId="263"/>
        </pc:sldMkLst>
        <pc:graphicFrameChg chg="modGraphic">
          <ac:chgData name="Harespretten" userId="236dce43-e5e5-406e-970d-623b222f0ea2" providerId="ADAL" clId="{8F9AB2BC-F595-43E7-A312-86D1239ED27C}" dt="2026-05-27T10:47:48.368" v="59" actId="20577"/>
          <ac:graphicFrameMkLst>
            <pc:docMk/>
            <pc:sldMk cId="1344023953" sldId="263"/>
            <ac:graphicFrameMk id="4" creationId="{FC30DB3B-78D0-D842-B43F-C90E7753BDC3}"/>
          </ac:graphicFrameMkLst>
        </pc:graphicFrameChg>
      </pc:sldChg>
      <pc:sldChg chg="modSp mod">
        <pc:chgData name="Harespretten" userId="236dce43-e5e5-406e-970d-623b222f0ea2" providerId="ADAL" clId="{8F9AB2BC-F595-43E7-A312-86D1239ED27C}" dt="2026-05-27T10:48:23.671" v="97" actId="20577"/>
        <pc:sldMkLst>
          <pc:docMk/>
          <pc:sldMk cId="249803885" sldId="283"/>
        </pc:sldMkLst>
        <pc:graphicFrameChg chg="modGraphic">
          <ac:chgData name="Harespretten" userId="236dce43-e5e5-406e-970d-623b222f0ea2" providerId="ADAL" clId="{8F9AB2BC-F595-43E7-A312-86D1239ED27C}" dt="2026-05-27T10:48:23.671" v="97" actId="20577"/>
          <ac:graphicFrameMkLst>
            <pc:docMk/>
            <pc:sldMk cId="249803885" sldId="283"/>
            <ac:graphicFrameMk id="4" creationId="{45C43D2E-54C8-3C4E-86D1-BDF011E91CA9}"/>
          </ac:graphicFrameMkLst>
        </pc:graphicFrame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C9AC263-E374-4878-B74F-2390C34A0CB6}" type="doc">
      <dgm:prSet loTypeId="urn:microsoft.com/office/officeart/2005/8/layout/process1" loCatId="process" qsTypeId="urn:microsoft.com/office/officeart/2005/8/quickstyle/simple1" qsCatId="simple" csTypeId="urn:microsoft.com/office/officeart/2005/8/colors/colorful2" csCatId="colorful" phldr="1"/>
      <dgm:spPr/>
      <dgm:t>
        <a:bodyPr/>
        <a:lstStyle/>
        <a:p>
          <a:endParaRPr lang="en-US"/>
        </a:p>
      </dgm:t>
    </dgm:pt>
    <dgm:pt modelId="{A55E62C9-9321-47A1-8FA1-2EA20C689691}">
      <dgm:prSet custT="1"/>
      <dgm:spPr/>
      <dgm:t>
        <a:bodyPr/>
        <a:lstStyle/>
        <a:p>
          <a:pPr>
            <a:lnSpc>
              <a:spcPct val="150000"/>
            </a:lnSpc>
          </a:pPr>
          <a:r>
            <a:rPr lang="nb-NO" sz="1200" b="0" i="0" u="none" dirty="0"/>
            <a:t>Planlegging gir personalet grunnlag for å tenke og handle langsiktig og systematisk i det pedagogiske arbeidet. Planleggingen skal bidra til kontinuitet og progresjon for enkeltbarn og barnegruppen. Planleggingen synliggjør hvordan barnehagen fortolker og realiserer rammeplanen og skal være utgangspunkt for refleksjon og utvikling av virksomheten.</a:t>
          </a:r>
        </a:p>
        <a:p>
          <a:pPr>
            <a:lnSpc>
              <a:spcPct val="150000"/>
            </a:lnSpc>
          </a:pPr>
          <a:r>
            <a:rPr lang="nb-NO" sz="1200" b="0" i="0" u="none" dirty="0"/>
            <a:t>Planleggingen må baseres på kunnskap om barns trivsel og allsidige utvikling, individuelt og i gruppe. Den skal også baseres på observasjon, dokumentasjon, refleksjon, systematisk vurdering og samtaler med barn og foreldre.</a:t>
          </a:r>
          <a:endParaRPr lang="en-US" sz="1200" dirty="0"/>
        </a:p>
      </dgm:t>
    </dgm:pt>
    <dgm:pt modelId="{625289F5-DD0B-470E-AD32-58E4A8B50900}" type="parTrans" cxnId="{A4979329-F6A7-4872-B0DA-25ED0EA63047}">
      <dgm:prSet/>
      <dgm:spPr/>
      <dgm:t>
        <a:bodyPr/>
        <a:lstStyle/>
        <a:p>
          <a:endParaRPr lang="en-US"/>
        </a:p>
      </dgm:t>
    </dgm:pt>
    <dgm:pt modelId="{42A68E39-C40A-4410-A40D-A29745408660}" type="sibTrans" cxnId="{A4979329-F6A7-4872-B0DA-25ED0EA63047}">
      <dgm:prSet/>
      <dgm:spPr/>
      <dgm:t>
        <a:bodyPr/>
        <a:lstStyle/>
        <a:p>
          <a:endParaRPr lang="en-US"/>
        </a:p>
      </dgm:t>
    </dgm:pt>
    <dgm:pt modelId="{8A4E57CC-7D31-4598-B1F1-85490F0F7F4D}">
      <dgm:prSet custT="1"/>
      <dgm:spPr/>
      <dgm:t>
        <a:bodyPr/>
        <a:lstStyle/>
        <a:p>
          <a:pPr>
            <a:lnSpc>
              <a:spcPct val="150000"/>
            </a:lnSpc>
          </a:pPr>
          <a:r>
            <a:rPr lang="nb-NO" sz="1200" dirty="0"/>
            <a:t>Ansatte skriver månedsplaner som vi legger ut på </a:t>
          </a:r>
          <a:r>
            <a:rPr lang="nb-NO" sz="1200" dirty="0" err="1"/>
            <a:t>Mykid</a:t>
          </a:r>
          <a:r>
            <a:rPr lang="nb-NO" sz="1200" dirty="0"/>
            <a:t>. Her tenker vi mye på hvordan vi skal få gitt barna ulike opplevelser og utfordringer. Etterpå snakker vi lederne sammen og vi snakker sammen på kvelden alle sammen om hvordan vi kan gjøre ting enda bedre for barna som går her i barnehagen. Vi snakker også om andre ting vi har veldig lyst til å gjøre og hvordan vi kan få gjort det. Det er viktig å lære, så derfor snakker vi om hva vi har lært og hvorfor vi lærte det. Det er også viktig at barna får være med å bestemme hva som skal skje i barnehagen. Derfor snakker vi gjerne med barna om hva de er interessert i og hva de ønsker å gjøre. </a:t>
          </a:r>
          <a:endParaRPr lang="en-US" sz="1200" dirty="0"/>
        </a:p>
      </dgm:t>
    </dgm:pt>
    <dgm:pt modelId="{761F71F6-A759-4335-9F4D-D6D973A3B180}" type="parTrans" cxnId="{EE7EC918-B820-43E4-A9CF-71AE1EF0F55E}">
      <dgm:prSet/>
      <dgm:spPr/>
      <dgm:t>
        <a:bodyPr/>
        <a:lstStyle/>
        <a:p>
          <a:endParaRPr lang="en-US"/>
        </a:p>
      </dgm:t>
    </dgm:pt>
    <dgm:pt modelId="{2FBDEB8B-32E0-40EC-8F41-31769F627DAE}" type="sibTrans" cxnId="{EE7EC918-B820-43E4-A9CF-71AE1EF0F55E}">
      <dgm:prSet/>
      <dgm:spPr/>
      <dgm:t>
        <a:bodyPr/>
        <a:lstStyle/>
        <a:p>
          <a:endParaRPr lang="en-US"/>
        </a:p>
      </dgm:t>
    </dgm:pt>
    <dgm:pt modelId="{0E0B25B0-611B-D649-B2A1-0ACED4300051}">
      <dgm:prSet custT="1"/>
      <dgm:spPr/>
      <dgm:t>
        <a:bodyPr/>
        <a:lstStyle/>
        <a:p>
          <a:pPr>
            <a:lnSpc>
              <a:spcPct val="150000"/>
            </a:lnSpc>
          </a:pPr>
          <a:r>
            <a:rPr lang="nb-NO" sz="1200" dirty="0"/>
            <a:t>Ansatte i barnehagen bruker mye tid på å dokumentere arbeidet vårt. Det blir tatt bilder av og skrevet ned hva vi gjør i barnehagen. Etterpå evaluerer vi hvordan det har gått, og hvordan vi eventuelt kan gjøre det enda bedre her i Ørebekk barnehage. Det er mange ting som er viktig for oss å dokumentere. Hvordan barna leker og lærer i barnehagen er viktig for oss. Det er slik vi kan se om barna har det bra og trives i barnehagen. Noen barn trenger noen ganger litt ekstra hjelp fra oss voksne, og derfor er det viktig at vi observerer. Slik kan vi sikre at alle barn blir sett.  </a:t>
          </a:r>
        </a:p>
      </dgm:t>
    </dgm:pt>
    <dgm:pt modelId="{75CD01B9-FBAE-354E-BD55-339260490C20}" type="parTrans" cxnId="{8147DF67-ABA0-A844-84B4-46A64E8A828B}">
      <dgm:prSet/>
      <dgm:spPr/>
      <dgm:t>
        <a:bodyPr/>
        <a:lstStyle/>
        <a:p>
          <a:endParaRPr lang="nb-NO"/>
        </a:p>
      </dgm:t>
    </dgm:pt>
    <dgm:pt modelId="{045372C2-C23D-094A-B602-4DBDAEB6FC01}" type="sibTrans" cxnId="{8147DF67-ABA0-A844-84B4-46A64E8A828B}">
      <dgm:prSet/>
      <dgm:spPr/>
      <dgm:t>
        <a:bodyPr/>
        <a:lstStyle/>
        <a:p>
          <a:endParaRPr lang="nb-NO"/>
        </a:p>
      </dgm:t>
    </dgm:pt>
    <dgm:pt modelId="{9329E200-1072-6140-86C1-B72B5E3D24A8}" type="pres">
      <dgm:prSet presAssocID="{2C9AC263-E374-4878-B74F-2390C34A0CB6}" presName="Name0" presStyleCnt="0">
        <dgm:presLayoutVars>
          <dgm:dir/>
          <dgm:resizeHandles val="exact"/>
        </dgm:presLayoutVars>
      </dgm:prSet>
      <dgm:spPr/>
    </dgm:pt>
    <dgm:pt modelId="{D0ED59A9-2A1A-4C43-9A29-74172AD8FB5E}" type="pres">
      <dgm:prSet presAssocID="{A55E62C9-9321-47A1-8FA1-2EA20C689691}" presName="node" presStyleLbl="node1" presStyleIdx="0" presStyleCnt="3" custScaleY="124272">
        <dgm:presLayoutVars>
          <dgm:bulletEnabled val="1"/>
        </dgm:presLayoutVars>
      </dgm:prSet>
      <dgm:spPr/>
    </dgm:pt>
    <dgm:pt modelId="{E9D1E8CC-22B2-C949-B3AF-4E46A00ABA51}" type="pres">
      <dgm:prSet presAssocID="{42A68E39-C40A-4410-A40D-A29745408660}" presName="sibTrans" presStyleLbl="sibTrans2D1" presStyleIdx="0" presStyleCnt="2"/>
      <dgm:spPr/>
    </dgm:pt>
    <dgm:pt modelId="{1B8D9BB3-B3AA-FC49-898A-BF845498EBA3}" type="pres">
      <dgm:prSet presAssocID="{42A68E39-C40A-4410-A40D-A29745408660}" presName="connectorText" presStyleLbl="sibTrans2D1" presStyleIdx="0" presStyleCnt="2"/>
      <dgm:spPr/>
    </dgm:pt>
    <dgm:pt modelId="{003D0F22-88C7-BB48-9DB2-74E643558713}" type="pres">
      <dgm:prSet presAssocID="{0E0B25B0-611B-D649-B2A1-0ACED4300051}" presName="node" presStyleLbl="node1" presStyleIdx="1" presStyleCnt="3" custScaleX="103287" custScaleY="113012">
        <dgm:presLayoutVars>
          <dgm:bulletEnabled val="1"/>
        </dgm:presLayoutVars>
      </dgm:prSet>
      <dgm:spPr/>
    </dgm:pt>
    <dgm:pt modelId="{37A7BE17-6CE4-3141-ABBD-FDC75A078D19}" type="pres">
      <dgm:prSet presAssocID="{045372C2-C23D-094A-B602-4DBDAEB6FC01}" presName="sibTrans" presStyleLbl="sibTrans2D1" presStyleIdx="1" presStyleCnt="2"/>
      <dgm:spPr/>
    </dgm:pt>
    <dgm:pt modelId="{DFD3F782-6087-2241-AF42-8A6AB5417F18}" type="pres">
      <dgm:prSet presAssocID="{045372C2-C23D-094A-B602-4DBDAEB6FC01}" presName="connectorText" presStyleLbl="sibTrans2D1" presStyleIdx="1" presStyleCnt="2"/>
      <dgm:spPr/>
    </dgm:pt>
    <dgm:pt modelId="{89F1C43B-22AC-FB43-90B8-4E8BC688C471}" type="pres">
      <dgm:prSet presAssocID="{8A4E57CC-7D31-4598-B1F1-85490F0F7F4D}" presName="node" presStyleLbl="node1" presStyleIdx="2" presStyleCnt="3" custScaleX="108228" custScaleY="124272">
        <dgm:presLayoutVars>
          <dgm:bulletEnabled val="1"/>
        </dgm:presLayoutVars>
      </dgm:prSet>
      <dgm:spPr/>
    </dgm:pt>
  </dgm:ptLst>
  <dgm:cxnLst>
    <dgm:cxn modelId="{EE7EC918-B820-43E4-A9CF-71AE1EF0F55E}" srcId="{2C9AC263-E374-4878-B74F-2390C34A0CB6}" destId="{8A4E57CC-7D31-4598-B1F1-85490F0F7F4D}" srcOrd="2" destOrd="0" parTransId="{761F71F6-A759-4335-9F4D-D6D973A3B180}" sibTransId="{2FBDEB8B-32E0-40EC-8F41-31769F627DAE}"/>
    <dgm:cxn modelId="{DB1E8B19-C741-FD49-AE72-378158AFEFF7}" type="presOf" srcId="{2C9AC263-E374-4878-B74F-2390C34A0CB6}" destId="{9329E200-1072-6140-86C1-B72B5E3D24A8}" srcOrd="0" destOrd="0" presId="urn:microsoft.com/office/officeart/2005/8/layout/process1"/>
    <dgm:cxn modelId="{A4979329-F6A7-4872-B0DA-25ED0EA63047}" srcId="{2C9AC263-E374-4878-B74F-2390C34A0CB6}" destId="{A55E62C9-9321-47A1-8FA1-2EA20C689691}" srcOrd="0" destOrd="0" parTransId="{625289F5-DD0B-470E-AD32-58E4A8B50900}" sibTransId="{42A68E39-C40A-4410-A40D-A29745408660}"/>
    <dgm:cxn modelId="{21984E44-D0B2-1A4E-BB4A-3C9D6672A3A3}" type="presOf" srcId="{8A4E57CC-7D31-4598-B1F1-85490F0F7F4D}" destId="{89F1C43B-22AC-FB43-90B8-4E8BC688C471}" srcOrd="0" destOrd="0" presId="urn:microsoft.com/office/officeart/2005/8/layout/process1"/>
    <dgm:cxn modelId="{8147DF67-ABA0-A844-84B4-46A64E8A828B}" srcId="{2C9AC263-E374-4878-B74F-2390C34A0CB6}" destId="{0E0B25B0-611B-D649-B2A1-0ACED4300051}" srcOrd="1" destOrd="0" parTransId="{75CD01B9-FBAE-354E-BD55-339260490C20}" sibTransId="{045372C2-C23D-094A-B602-4DBDAEB6FC01}"/>
    <dgm:cxn modelId="{7391AA55-2CED-E544-8FA8-E6A78ADBF17E}" type="presOf" srcId="{045372C2-C23D-094A-B602-4DBDAEB6FC01}" destId="{DFD3F782-6087-2241-AF42-8A6AB5417F18}" srcOrd="1" destOrd="0" presId="urn:microsoft.com/office/officeart/2005/8/layout/process1"/>
    <dgm:cxn modelId="{76033091-30A1-9E45-9D05-7C3D0502F382}" type="presOf" srcId="{A55E62C9-9321-47A1-8FA1-2EA20C689691}" destId="{D0ED59A9-2A1A-4C43-9A29-74172AD8FB5E}" srcOrd="0" destOrd="0" presId="urn:microsoft.com/office/officeart/2005/8/layout/process1"/>
    <dgm:cxn modelId="{89510AA2-F15B-244A-8069-32A30A5BF021}" type="presOf" srcId="{42A68E39-C40A-4410-A40D-A29745408660}" destId="{E9D1E8CC-22B2-C949-B3AF-4E46A00ABA51}" srcOrd="0" destOrd="0" presId="urn:microsoft.com/office/officeart/2005/8/layout/process1"/>
    <dgm:cxn modelId="{2399D5AA-7A74-2B4F-8A98-CFFBC5F67D97}" type="presOf" srcId="{42A68E39-C40A-4410-A40D-A29745408660}" destId="{1B8D9BB3-B3AA-FC49-898A-BF845498EBA3}" srcOrd="1" destOrd="0" presId="urn:microsoft.com/office/officeart/2005/8/layout/process1"/>
    <dgm:cxn modelId="{A48B54AB-F39A-CE4B-AAE6-70FCC2B6A020}" type="presOf" srcId="{0E0B25B0-611B-D649-B2A1-0ACED4300051}" destId="{003D0F22-88C7-BB48-9DB2-74E643558713}" srcOrd="0" destOrd="0" presId="urn:microsoft.com/office/officeart/2005/8/layout/process1"/>
    <dgm:cxn modelId="{9B82EAF6-DE6C-0A4F-A955-F038EC2F7273}" type="presOf" srcId="{045372C2-C23D-094A-B602-4DBDAEB6FC01}" destId="{37A7BE17-6CE4-3141-ABBD-FDC75A078D19}" srcOrd="0" destOrd="0" presId="urn:microsoft.com/office/officeart/2005/8/layout/process1"/>
    <dgm:cxn modelId="{5EBC8E28-3251-2149-8BD5-33098A651503}" type="presParOf" srcId="{9329E200-1072-6140-86C1-B72B5E3D24A8}" destId="{D0ED59A9-2A1A-4C43-9A29-74172AD8FB5E}" srcOrd="0" destOrd="0" presId="urn:microsoft.com/office/officeart/2005/8/layout/process1"/>
    <dgm:cxn modelId="{196BB4AB-3126-7E4A-A249-BB55899F5B00}" type="presParOf" srcId="{9329E200-1072-6140-86C1-B72B5E3D24A8}" destId="{E9D1E8CC-22B2-C949-B3AF-4E46A00ABA51}" srcOrd="1" destOrd="0" presId="urn:microsoft.com/office/officeart/2005/8/layout/process1"/>
    <dgm:cxn modelId="{22BA1021-1BAF-9544-8686-DC35BA76BB31}" type="presParOf" srcId="{E9D1E8CC-22B2-C949-B3AF-4E46A00ABA51}" destId="{1B8D9BB3-B3AA-FC49-898A-BF845498EBA3}" srcOrd="0" destOrd="0" presId="urn:microsoft.com/office/officeart/2005/8/layout/process1"/>
    <dgm:cxn modelId="{39FEB014-7EC4-C749-BFCF-40BCDD9D2ED4}" type="presParOf" srcId="{9329E200-1072-6140-86C1-B72B5E3D24A8}" destId="{003D0F22-88C7-BB48-9DB2-74E643558713}" srcOrd="2" destOrd="0" presId="urn:microsoft.com/office/officeart/2005/8/layout/process1"/>
    <dgm:cxn modelId="{5883B6E9-BADF-A642-A314-A5CC798AB448}" type="presParOf" srcId="{9329E200-1072-6140-86C1-B72B5E3D24A8}" destId="{37A7BE17-6CE4-3141-ABBD-FDC75A078D19}" srcOrd="3" destOrd="0" presId="urn:microsoft.com/office/officeart/2005/8/layout/process1"/>
    <dgm:cxn modelId="{8EE0683F-2430-704C-B9B5-A20079B9F8C2}" type="presParOf" srcId="{37A7BE17-6CE4-3141-ABBD-FDC75A078D19}" destId="{DFD3F782-6087-2241-AF42-8A6AB5417F18}" srcOrd="0" destOrd="0" presId="urn:microsoft.com/office/officeart/2005/8/layout/process1"/>
    <dgm:cxn modelId="{E311293E-4BC0-024E-B4CA-737B1361E461}" type="presParOf" srcId="{9329E200-1072-6140-86C1-B72B5E3D24A8}" destId="{89F1C43B-22AC-FB43-90B8-4E8BC688C471}" srcOrd="4"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0ED59A9-2A1A-4C43-9A29-74172AD8FB5E}">
      <dsp:nvSpPr>
        <dsp:cNvPr id="0" name=""/>
        <dsp:cNvSpPr/>
      </dsp:nvSpPr>
      <dsp:spPr>
        <a:xfrm>
          <a:off x="6100" y="0"/>
          <a:ext cx="2682757" cy="5163794"/>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nb-NO" sz="1200" b="0" i="0" u="none" kern="1200" dirty="0"/>
            <a:t>Planlegging gir personalet grunnlag for å tenke og handle langsiktig og systematisk i det pedagogiske arbeidet. Planleggingen skal bidra til kontinuitet og progresjon for enkeltbarn og barnegruppen. Planleggingen synliggjør hvordan barnehagen fortolker og realiserer rammeplanen og skal være utgangspunkt for refleksjon og utvikling av virksomheten.</a:t>
          </a:r>
        </a:p>
        <a:p>
          <a:pPr marL="0" lvl="0" indent="0" algn="ctr" defTabSz="533400">
            <a:lnSpc>
              <a:spcPct val="150000"/>
            </a:lnSpc>
            <a:spcBef>
              <a:spcPct val="0"/>
            </a:spcBef>
            <a:spcAft>
              <a:spcPct val="35000"/>
            </a:spcAft>
            <a:buNone/>
          </a:pPr>
          <a:r>
            <a:rPr lang="nb-NO" sz="1200" b="0" i="0" u="none" kern="1200" dirty="0"/>
            <a:t>Planleggingen må baseres på kunnskap om barns trivsel og allsidige utvikling, individuelt og i gruppe. Den skal også baseres på observasjon, dokumentasjon, refleksjon, systematisk vurdering og samtaler med barn og foreldre.</a:t>
          </a:r>
          <a:endParaRPr lang="en-US" sz="1200" kern="1200" dirty="0"/>
        </a:p>
      </dsp:txBody>
      <dsp:txXfrm>
        <a:off x="84675" y="78575"/>
        <a:ext cx="2525607" cy="5006644"/>
      </dsp:txXfrm>
    </dsp:sp>
    <dsp:sp modelId="{E9D1E8CC-22B2-C949-B3AF-4E46A00ABA51}">
      <dsp:nvSpPr>
        <dsp:cNvPr id="0" name=""/>
        <dsp:cNvSpPr/>
      </dsp:nvSpPr>
      <dsp:spPr>
        <a:xfrm>
          <a:off x="2957133" y="2249235"/>
          <a:ext cx="568744" cy="665323"/>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en-US" sz="3000" kern="1200"/>
        </a:p>
      </dsp:txBody>
      <dsp:txXfrm>
        <a:off x="2957133" y="2382300"/>
        <a:ext cx="398121" cy="399193"/>
      </dsp:txXfrm>
    </dsp:sp>
    <dsp:sp modelId="{003D0F22-88C7-BB48-9DB2-74E643558713}">
      <dsp:nvSpPr>
        <dsp:cNvPr id="0" name=""/>
        <dsp:cNvSpPr/>
      </dsp:nvSpPr>
      <dsp:spPr>
        <a:xfrm>
          <a:off x="3761961" y="233939"/>
          <a:ext cx="2770940" cy="4695914"/>
        </a:xfrm>
        <a:prstGeom prst="roundRect">
          <a:avLst>
            <a:gd name="adj" fmla="val 10000"/>
          </a:avLst>
        </a:prstGeom>
        <a:solidFill>
          <a:schemeClr val="accent2">
            <a:hueOff val="-1482143"/>
            <a:satOff val="7100"/>
            <a:lumOff val="6569"/>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nb-NO" sz="1200" kern="1200" dirty="0"/>
            <a:t>Ansatte i barnehagen bruker mye tid på å dokumentere arbeidet vårt. Det blir tatt bilder av og skrevet ned hva vi gjør i barnehagen. Etterpå evaluerer vi hvordan det har gått, og hvordan vi eventuelt kan gjøre det enda bedre her i Ørebekk barnehage. Det er mange ting som er viktig for oss å dokumentere. Hvordan barna leker og lærer i barnehagen er viktig for oss. Det er slik vi kan se om barna har det bra og trives i barnehagen. Noen barn trenger noen ganger litt ekstra hjelp fra oss voksne, og derfor er det viktig at vi observerer. Slik kan vi sikre at alle barn blir sett.  </a:t>
          </a:r>
        </a:p>
      </dsp:txBody>
      <dsp:txXfrm>
        <a:off x="3843119" y="315097"/>
        <a:ext cx="2608624" cy="4533598"/>
      </dsp:txXfrm>
    </dsp:sp>
    <dsp:sp modelId="{37A7BE17-6CE4-3141-ABBD-FDC75A078D19}">
      <dsp:nvSpPr>
        <dsp:cNvPr id="0" name=""/>
        <dsp:cNvSpPr/>
      </dsp:nvSpPr>
      <dsp:spPr>
        <a:xfrm>
          <a:off x="6801177" y="2249235"/>
          <a:ext cx="568744" cy="665323"/>
        </a:xfrm>
        <a:prstGeom prst="rightArrow">
          <a:avLst>
            <a:gd name="adj1" fmla="val 60000"/>
            <a:gd name="adj2" fmla="val 50000"/>
          </a:avLst>
        </a:prstGeom>
        <a:solidFill>
          <a:schemeClr val="accent2">
            <a:hueOff val="-2964286"/>
            <a:satOff val="14200"/>
            <a:lumOff val="13137"/>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333500">
            <a:lnSpc>
              <a:spcPct val="90000"/>
            </a:lnSpc>
            <a:spcBef>
              <a:spcPct val="0"/>
            </a:spcBef>
            <a:spcAft>
              <a:spcPct val="35000"/>
            </a:spcAft>
            <a:buNone/>
          </a:pPr>
          <a:endParaRPr lang="nb-NO" sz="3000" kern="1200"/>
        </a:p>
      </dsp:txBody>
      <dsp:txXfrm>
        <a:off x="6801177" y="2382300"/>
        <a:ext cx="398121" cy="399193"/>
      </dsp:txXfrm>
    </dsp:sp>
    <dsp:sp modelId="{89F1C43B-22AC-FB43-90B8-4E8BC688C471}">
      <dsp:nvSpPr>
        <dsp:cNvPr id="0" name=""/>
        <dsp:cNvSpPr/>
      </dsp:nvSpPr>
      <dsp:spPr>
        <a:xfrm>
          <a:off x="7606004" y="0"/>
          <a:ext cx="2903495" cy="5163794"/>
        </a:xfrm>
        <a:prstGeom prst="roundRect">
          <a:avLst>
            <a:gd name="adj" fmla="val 10000"/>
          </a:avLst>
        </a:prstGeom>
        <a:solidFill>
          <a:schemeClr val="accent2">
            <a:hueOff val="-2964286"/>
            <a:satOff val="14200"/>
            <a:lumOff val="13137"/>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533400">
            <a:lnSpc>
              <a:spcPct val="150000"/>
            </a:lnSpc>
            <a:spcBef>
              <a:spcPct val="0"/>
            </a:spcBef>
            <a:spcAft>
              <a:spcPct val="35000"/>
            </a:spcAft>
            <a:buNone/>
          </a:pPr>
          <a:r>
            <a:rPr lang="nb-NO" sz="1200" kern="1200" dirty="0"/>
            <a:t>Ansatte skriver månedsplaner som vi legger ut på </a:t>
          </a:r>
          <a:r>
            <a:rPr lang="nb-NO" sz="1200" kern="1200" dirty="0" err="1"/>
            <a:t>Mykid</a:t>
          </a:r>
          <a:r>
            <a:rPr lang="nb-NO" sz="1200" kern="1200" dirty="0"/>
            <a:t>. Her tenker vi mye på hvordan vi skal få gitt barna ulike opplevelser og utfordringer. Etterpå snakker vi lederne sammen og vi snakker sammen på kvelden alle sammen om hvordan vi kan gjøre ting enda bedre for barna som går her i barnehagen. Vi snakker også om andre ting vi har veldig lyst til å gjøre og hvordan vi kan få gjort det. Det er viktig å lære, så derfor snakker vi om hva vi har lært og hvorfor vi lærte det. Det er også viktig at barna får være med å bestemme hva som skal skje i barnehagen. Derfor snakker vi gjerne med barna om hva de er interessert i og hva de ønsker å gjøre. </a:t>
          </a:r>
          <a:endParaRPr lang="en-US" sz="1200" kern="1200" dirty="0"/>
        </a:p>
      </dsp:txBody>
      <dsp:txXfrm>
        <a:off x="7691044" y="85040"/>
        <a:ext cx="2733415" cy="4993714"/>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CD71AC-25FC-C345-8A70-EED48143295B}" type="datetimeFigureOut">
              <a:rPr lang="nb-NO" smtClean="0"/>
              <a:t>27.05.2026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538139-6C60-7944-A978-026E25C96FB5}" type="slidenum">
              <a:rPr lang="nb-NO" smtClean="0"/>
              <a:t>‹#›</a:t>
            </a:fld>
            <a:endParaRPr lang="nb-NO"/>
          </a:p>
        </p:txBody>
      </p:sp>
    </p:spTree>
    <p:extLst>
      <p:ext uri="{BB962C8B-B14F-4D97-AF65-F5344CB8AC3E}">
        <p14:creationId xmlns:p14="http://schemas.microsoft.com/office/powerpoint/2010/main" val="1475434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82538139-6C60-7944-A978-026E25C96FB5}" type="slidenum">
              <a:rPr lang="nb-NO" smtClean="0"/>
              <a:t>13</a:t>
            </a:fld>
            <a:endParaRPr lang="nb-NO"/>
          </a:p>
        </p:txBody>
      </p:sp>
    </p:spTree>
    <p:extLst>
      <p:ext uri="{BB962C8B-B14F-4D97-AF65-F5344CB8AC3E}">
        <p14:creationId xmlns:p14="http://schemas.microsoft.com/office/powerpoint/2010/main" val="29992871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Graphic 1" descr="Tag=AccentColor&#10;Flavor=Light&#10;Target=Fill">
            <a:extLst>
              <a:ext uri="{FF2B5EF4-FFF2-40B4-BE49-F238E27FC236}">
                <a16:creationId xmlns:a16="http://schemas.microsoft.com/office/drawing/2014/main" id="{0D57E7FA-E8FC-45AC-868F-CDC8144939D6}"/>
              </a:ext>
            </a:extLst>
          </p:cNvPr>
          <p:cNvSpPr/>
          <p:nvPr/>
        </p:nvSpPr>
        <p:spPr>
          <a:xfrm rot="10800000" flipV="1">
            <a:off x="2599854" y="527562"/>
            <a:ext cx="6992292" cy="5102484"/>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807094A5-EB6F-441D-88F8-CD7A30C84707}"/>
              </a:ext>
            </a:extLst>
          </p:cNvPr>
          <p:cNvSpPr>
            <a:spLocks noGrp="1"/>
          </p:cNvSpPr>
          <p:nvPr>
            <p:ph type="ctrTitle"/>
          </p:nvPr>
        </p:nvSpPr>
        <p:spPr>
          <a:xfrm>
            <a:off x="1508760" y="1591056"/>
            <a:ext cx="5705856" cy="3264408"/>
          </a:xfrm>
        </p:spPr>
        <p:txBody>
          <a:bodyPr anchor="b">
            <a:normAutofit/>
          </a:bodyPr>
          <a:lstStyle>
            <a:lvl1pPr algn="l">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1C7CE1E3-3929-42A6-81B7-056BD88EF353}"/>
              </a:ext>
            </a:extLst>
          </p:cNvPr>
          <p:cNvSpPr>
            <a:spLocks noGrp="1"/>
          </p:cNvSpPr>
          <p:nvPr>
            <p:ph type="subTitle" idx="1"/>
          </p:nvPr>
        </p:nvSpPr>
        <p:spPr>
          <a:xfrm>
            <a:off x="1524000" y="4928616"/>
            <a:ext cx="5705856" cy="996696"/>
          </a:xfrm>
        </p:spPr>
        <p:txBody>
          <a:bodyPr/>
          <a:lstStyle>
            <a:lvl1pPr marL="0" indent="0" algn="l">
              <a:buNone/>
              <a:defRPr sz="2400" cap="all"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5CE951E3-0794-422C-AF76-0AD4A7FB19EB}"/>
              </a:ext>
            </a:extLst>
          </p:cNvPr>
          <p:cNvSpPr>
            <a:spLocks noGrp="1"/>
          </p:cNvSpPr>
          <p:nvPr>
            <p:ph type="dt" sz="half" idx="10"/>
          </p:nvPr>
        </p:nvSpPr>
        <p:spPr/>
        <p:txBody>
          <a:bodyPr/>
          <a:lstStyle/>
          <a:p>
            <a:fld id="{78B9CC1B-5855-E24F-81A3-CE7DD5EB4DC7}" type="datetime1">
              <a:rPr lang="nb-NO" smtClean="0"/>
              <a:t>27.05.2026</a:t>
            </a:fld>
            <a:endParaRPr lang="en-US"/>
          </a:p>
        </p:txBody>
      </p:sp>
      <p:sp>
        <p:nvSpPr>
          <p:cNvPr id="5" name="Footer Placeholder 4">
            <a:extLst>
              <a:ext uri="{FF2B5EF4-FFF2-40B4-BE49-F238E27FC236}">
                <a16:creationId xmlns:a16="http://schemas.microsoft.com/office/drawing/2014/main" id="{114EBFA8-0291-4D77-A9D9-B17FC2382A8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57AC4D4-C4EE-4624-A329-C608A1D5AFE1}"/>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9187765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Freeform: Shape 6" descr="Tag=AccentColor&#10;Flavor=Light&#10;Target=Fill">
            <a:extLst>
              <a:ext uri="{FF2B5EF4-FFF2-40B4-BE49-F238E27FC236}">
                <a16:creationId xmlns:a16="http://schemas.microsoft.com/office/drawing/2014/main" id="{13B7BB51-92B8-4089-8DAB-1202A4D1C6A3}"/>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26030E26-A86A-417A-AA64-699AA8DD3DA5}"/>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D19CF97E-0E6E-41E9-B75B-0371E744D1E8}"/>
              </a:ext>
            </a:extLst>
          </p:cNvPr>
          <p:cNvSpPr>
            <a:spLocks noGrp="1"/>
          </p:cNvSpPr>
          <p:nvPr>
            <p:ph idx="1"/>
          </p:nvPr>
        </p:nvSpPr>
        <p:spPr>
          <a:xfrm>
            <a:off x="838200" y="2011680"/>
            <a:ext cx="1051560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0BAE770-8363-44CD-8A22-AB26C5C5361B}"/>
              </a:ext>
            </a:extLst>
          </p:cNvPr>
          <p:cNvSpPr>
            <a:spLocks noGrp="1"/>
          </p:cNvSpPr>
          <p:nvPr>
            <p:ph type="dt" sz="half" idx="10"/>
          </p:nvPr>
        </p:nvSpPr>
        <p:spPr/>
        <p:txBody>
          <a:bodyPr/>
          <a:lstStyle/>
          <a:p>
            <a:fld id="{3EC3E09D-A2D5-7E43-A5F8-45392289EE61}" type="datetime1">
              <a:rPr lang="nb-NO" smtClean="0"/>
              <a:t>27.05.2026</a:t>
            </a:fld>
            <a:endParaRPr lang="en-US"/>
          </a:p>
        </p:txBody>
      </p:sp>
      <p:sp>
        <p:nvSpPr>
          <p:cNvPr id="5" name="Footer Placeholder 4">
            <a:extLst>
              <a:ext uri="{FF2B5EF4-FFF2-40B4-BE49-F238E27FC236}">
                <a16:creationId xmlns:a16="http://schemas.microsoft.com/office/drawing/2014/main" id="{36E618F2-3B8E-4449-91E7-F8AA496093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63428F0-E5C2-42A1-AB2F-1A19FFAD19C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380473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Graphic 9" descr="Tag=AccentColor&#10;Flavor=Light&#10;Target=Fill">
            <a:extLst>
              <a:ext uri="{FF2B5EF4-FFF2-40B4-BE49-F238E27FC236}">
                <a16:creationId xmlns:a16="http://schemas.microsoft.com/office/drawing/2014/main" id="{DB2CE8D6-5B4E-4EBE-9ED5-A1DA7E2A5CDA}"/>
              </a:ext>
            </a:extLst>
          </p:cNvPr>
          <p:cNvSpPr/>
          <p:nvPr/>
        </p:nvSpPr>
        <p:spPr>
          <a:xfrm>
            <a:off x="7209816" y="0"/>
            <a:ext cx="4143984" cy="5747660"/>
          </a:xfrm>
          <a:custGeom>
            <a:avLst/>
            <a:gdLst>
              <a:gd name="connsiteX0" fmla="*/ 0 w 3843750"/>
              <a:gd name="connsiteY0" fmla="*/ 346 h 5956080"/>
              <a:gd name="connsiteX1" fmla="*/ 72373 w 3843750"/>
              <a:gd name="connsiteY1" fmla="*/ 2447534 h 5956080"/>
              <a:gd name="connsiteX2" fmla="*/ 145093 w 3843750"/>
              <a:gd name="connsiteY2" fmla="*/ 3878724 h 5956080"/>
              <a:gd name="connsiteX3" fmla="*/ 237897 w 3843750"/>
              <a:gd name="connsiteY3" fmla="*/ 4208041 h 5956080"/>
              <a:gd name="connsiteX4" fmla="*/ 281875 w 3843750"/>
              <a:gd name="connsiteY4" fmla="*/ 4677601 h 5956080"/>
              <a:gd name="connsiteX5" fmla="*/ 360135 w 3843750"/>
              <a:gd name="connsiteY5" fmla="*/ 5287407 h 5956080"/>
              <a:gd name="connsiteX6" fmla="*/ 414155 w 3843750"/>
              <a:gd name="connsiteY6" fmla="*/ 5817914 h 5956080"/>
              <a:gd name="connsiteX7" fmla="*/ 681487 w 3843750"/>
              <a:gd name="connsiteY7" fmla="*/ 5914873 h 5956080"/>
              <a:gd name="connsiteX8" fmla="*/ 892373 w 3843750"/>
              <a:gd name="connsiteY8" fmla="*/ 5605295 h 5956080"/>
              <a:gd name="connsiteX9" fmla="*/ 1027770 w 3843750"/>
              <a:gd name="connsiteY9" fmla="*/ 5804063 h 5956080"/>
              <a:gd name="connsiteX10" fmla="*/ 1200566 w 3843750"/>
              <a:gd name="connsiteY10" fmla="*/ 5527036 h 5956080"/>
              <a:gd name="connsiteX11" fmla="*/ 1348083 w 3843750"/>
              <a:gd name="connsiteY11" fmla="*/ 5363590 h 5956080"/>
              <a:gd name="connsiteX12" fmla="*/ 1425997 w 3843750"/>
              <a:gd name="connsiteY12" fmla="*/ 4800532 h 5956080"/>
              <a:gd name="connsiteX13" fmla="*/ 1517416 w 3843750"/>
              <a:gd name="connsiteY13" fmla="*/ 4640549 h 5956080"/>
              <a:gd name="connsiteX14" fmla="*/ 1569705 w 3843750"/>
              <a:gd name="connsiteY14" fmla="*/ 4803995 h 5956080"/>
              <a:gd name="connsiteX15" fmla="*/ 1530921 w 3843750"/>
              <a:gd name="connsiteY15" fmla="*/ 5433885 h 5956080"/>
              <a:gd name="connsiteX16" fmla="*/ 1614721 w 3843750"/>
              <a:gd name="connsiteY16" fmla="*/ 5319957 h 5956080"/>
              <a:gd name="connsiteX17" fmla="*/ 1800676 w 3843750"/>
              <a:gd name="connsiteY17" fmla="*/ 4608691 h 5956080"/>
              <a:gd name="connsiteX18" fmla="*/ 1918759 w 3843750"/>
              <a:gd name="connsiteY18" fmla="*/ 4486799 h 5956080"/>
              <a:gd name="connsiteX19" fmla="*/ 2009139 w 3843750"/>
              <a:gd name="connsiteY19" fmla="*/ 4715000 h 5956080"/>
              <a:gd name="connsiteX20" fmla="*/ 2135532 w 3843750"/>
              <a:gd name="connsiteY20" fmla="*/ 5321689 h 5956080"/>
              <a:gd name="connsiteX21" fmla="*/ 2209291 w 3843750"/>
              <a:gd name="connsiteY21" fmla="*/ 5028733 h 5956080"/>
              <a:gd name="connsiteX22" fmla="*/ 2501208 w 3843750"/>
              <a:gd name="connsiteY22" fmla="*/ 4457711 h 5956080"/>
              <a:gd name="connsiteX23" fmla="*/ 2695127 w 3843750"/>
              <a:gd name="connsiteY23" fmla="*/ 4973674 h 5956080"/>
              <a:gd name="connsiteX24" fmla="*/ 2825329 w 3843750"/>
              <a:gd name="connsiteY24" fmla="*/ 4563328 h 5956080"/>
              <a:gd name="connsiteX25" fmla="*/ 2904628 w 3843750"/>
              <a:gd name="connsiteY25" fmla="*/ 4466368 h 5956080"/>
              <a:gd name="connsiteX26" fmla="*/ 2922635 w 3843750"/>
              <a:gd name="connsiteY26" fmla="*/ 4519696 h 5956080"/>
              <a:gd name="connsiteX27" fmla="*/ 3089544 w 3843750"/>
              <a:gd name="connsiteY27" fmla="*/ 3606545 h 5956080"/>
              <a:gd name="connsiteX28" fmla="*/ 3150490 w 3843750"/>
              <a:gd name="connsiteY28" fmla="*/ 3989882 h 5956080"/>
              <a:gd name="connsiteX29" fmla="*/ 3755448 w 3843750"/>
              <a:gd name="connsiteY29" fmla="*/ 1538193 h 5956080"/>
              <a:gd name="connsiteX30" fmla="*/ 3850330 w 3843750"/>
              <a:gd name="connsiteY30" fmla="*/ 0 h 5956080"/>
              <a:gd name="connsiteX31" fmla="*/ 0 w 3843750"/>
              <a:gd name="connsiteY31" fmla="*/ 0 h 59560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843750" h="5956080">
                <a:moveTo>
                  <a:pt x="0" y="346"/>
                </a:moveTo>
                <a:cubicBezTo>
                  <a:pt x="12120" y="1234155"/>
                  <a:pt x="72720" y="2447534"/>
                  <a:pt x="72373" y="2447534"/>
                </a:cubicBezTo>
                <a:cubicBezTo>
                  <a:pt x="72720" y="2449265"/>
                  <a:pt x="114274" y="3641520"/>
                  <a:pt x="145093" y="3878724"/>
                </a:cubicBezTo>
                <a:cubicBezTo>
                  <a:pt x="176258" y="4119392"/>
                  <a:pt x="210194" y="3969797"/>
                  <a:pt x="237897" y="4208041"/>
                </a:cubicBezTo>
                <a:cubicBezTo>
                  <a:pt x="250017" y="4367677"/>
                  <a:pt x="237204" y="4527661"/>
                  <a:pt x="281875" y="4677601"/>
                </a:cubicBezTo>
                <a:cubicBezTo>
                  <a:pt x="278758" y="4908226"/>
                  <a:pt x="338319" y="5059552"/>
                  <a:pt x="360135" y="5287407"/>
                </a:cubicBezTo>
                <a:cubicBezTo>
                  <a:pt x="370177" y="5468860"/>
                  <a:pt x="348015" y="5649274"/>
                  <a:pt x="414155" y="5817914"/>
                </a:cubicBezTo>
                <a:cubicBezTo>
                  <a:pt x="467137" y="5947770"/>
                  <a:pt x="534662" y="6049578"/>
                  <a:pt x="681487" y="5914873"/>
                </a:cubicBezTo>
                <a:cubicBezTo>
                  <a:pt x="680448" y="5747964"/>
                  <a:pt x="925963" y="5772897"/>
                  <a:pt x="892373" y="5605295"/>
                </a:cubicBezTo>
                <a:cubicBezTo>
                  <a:pt x="1003184" y="5641309"/>
                  <a:pt x="945009" y="5759046"/>
                  <a:pt x="1027770" y="5804063"/>
                </a:cubicBezTo>
                <a:cubicBezTo>
                  <a:pt x="1099105" y="5719915"/>
                  <a:pt x="1051664" y="5551968"/>
                  <a:pt x="1200566" y="5527036"/>
                </a:cubicBezTo>
                <a:cubicBezTo>
                  <a:pt x="1352931" y="5564088"/>
                  <a:pt x="1336655" y="5453970"/>
                  <a:pt x="1348083" y="5363590"/>
                </a:cubicBezTo>
                <a:cubicBezTo>
                  <a:pt x="1370938" y="5149586"/>
                  <a:pt x="1389291" y="5009687"/>
                  <a:pt x="1425997" y="4800532"/>
                </a:cubicBezTo>
                <a:cubicBezTo>
                  <a:pt x="1436385" y="4748243"/>
                  <a:pt x="1415608" y="4628775"/>
                  <a:pt x="1517416" y="4640549"/>
                </a:cubicBezTo>
                <a:cubicBezTo>
                  <a:pt x="1596022" y="4651976"/>
                  <a:pt x="1566242" y="4746512"/>
                  <a:pt x="1569705" y="4803995"/>
                </a:cubicBezTo>
                <a:cubicBezTo>
                  <a:pt x="1600177" y="5128809"/>
                  <a:pt x="1532998" y="5109763"/>
                  <a:pt x="1530921" y="5433885"/>
                </a:cubicBezTo>
                <a:cubicBezTo>
                  <a:pt x="1530574" y="5446697"/>
                  <a:pt x="1580786" y="5458125"/>
                  <a:pt x="1614721" y="5319957"/>
                </a:cubicBezTo>
                <a:cubicBezTo>
                  <a:pt x="1681208" y="5047432"/>
                  <a:pt x="1760507" y="4832736"/>
                  <a:pt x="1800676" y="4608691"/>
                </a:cubicBezTo>
                <a:cubicBezTo>
                  <a:pt x="1848463" y="4656824"/>
                  <a:pt x="1889671" y="4439704"/>
                  <a:pt x="1918759" y="4486799"/>
                </a:cubicBezTo>
                <a:cubicBezTo>
                  <a:pt x="1932264" y="4566098"/>
                  <a:pt x="1956503" y="4642626"/>
                  <a:pt x="2009139" y="4715000"/>
                </a:cubicBezTo>
                <a:cubicBezTo>
                  <a:pt x="2054502" y="4933851"/>
                  <a:pt x="2004983" y="5137812"/>
                  <a:pt x="2135532" y="5321689"/>
                </a:cubicBezTo>
                <a:cubicBezTo>
                  <a:pt x="2135532" y="5321689"/>
                  <a:pt x="2137610" y="5265245"/>
                  <a:pt x="2209291" y="5028733"/>
                </a:cubicBezTo>
                <a:cubicBezTo>
                  <a:pt x="2267120" y="4838277"/>
                  <a:pt x="2341225" y="4936622"/>
                  <a:pt x="2501208" y="4457711"/>
                </a:cubicBezTo>
                <a:cubicBezTo>
                  <a:pt x="2545186" y="4641934"/>
                  <a:pt x="2446495" y="4877753"/>
                  <a:pt x="2695127" y="4973674"/>
                </a:cubicBezTo>
                <a:cubicBezTo>
                  <a:pt x="2743260" y="4833775"/>
                  <a:pt x="2706208" y="4662365"/>
                  <a:pt x="2825329" y="4563328"/>
                </a:cubicBezTo>
                <a:cubicBezTo>
                  <a:pt x="2859958" y="4534586"/>
                  <a:pt x="2884890" y="4501689"/>
                  <a:pt x="2904628" y="4466368"/>
                </a:cubicBezTo>
                <a:cubicBezTo>
                  <a:pt x="2910515" y="4484375"/>
                  <a:pt x="2916749" y="4503074"/>
                  <a:pt x="2922635" y="4519696"/>
                </a:cubicBezTo>
                <a:cubicBezTo>
                  <a:pt x="2946529" y="4491647"/>
                  <a:pt x="3082618" y="3784882"/>
                  <a:pt x="3089544" y="3606545"/>
                </a:cubicBezTo>
                <a:cubicBezTo>
                  <a:pt x="3124172" y="3733285"/>
                  <a:pt x="3150490" y="3989882"/>
                  <a:pt x="3150490" y="3989882"/>
                </a:cubicBezTo>
                <a:cubicBezTo>
                  <a:pt x="3150490" y="3989882"/>
                  <a:pt x="3300085" y="3936900"/>
                  <a:pt x="3755448" y="1538193"/>
                </a:cubicBezTo>
                <a:cubicBezTo>
                  <a:pt x="3791461" y="1348775"/>
                  <a:pt x="3824704" y="697762"/>
                  <a:pt x="3850330" y="0"/>
                </a:cubicBezTo>
                <a:lnTo>
                  <a:pt x="0" y="0"/>
                </a:lnTo>
                <a:close/>
              </a:path>
            </a:pathLst>
          </a:custGeom>
          <a:solidFill>
            <a:schemeClr val="accent1">
              <a:alpha val="20000"/>
            </a:schemeClr>
          </a:solidFill>
          <a:ln w="32707" cap="flat">
            <a:noFill/>
            <a:prstDash val="solid"/>
            <a:miter/>
          </a:ln>
        </p:spPr>
        <p:txBody>
          <a:bodyPr rtlCol="0" anchor="ctr"/>
          <a:lstStyle/>
          <a:p>
            <a:endParaRPr lang="en-US"/>
          </a:p>
        </p:txBody>
      </p:sp>
      <p:sp>
        <p:nvSpPr>
          <p:cNvPr id="2" name="Title 1">
            <a:extLst>
              <a:ext uri="{FF2B5EF4-FFF2-40B4-BE49-F238E27FC236}">
                <a16:creationId xmlns:a16="http://schemas.microsoft.com/office/drawing/2014/main" id="{64AD5705-B027-4C44-B38A-60296E29EB12}"/>
              </a:ext>
            </a:extLst>
          </p:cNvPr>
          <p:cNvSpPr>
            <a:spLocks noGrp="1"/>
          </p:cNvSpPr>
          <p:nvPr>
            <p:ph type="title"/>
          </p:nvPr>
        </p:nvSpPr>
        <p:spPr>
          <a:xfrm>
            <a:off x="831850" y="1078991"/>
            <a:ext cx="5266944" cy="3136392"/>
          </a:xfrm>
        </p:spPr>
        <p:txBody>
          <a:bodyPr anchor="b">
            <a:normAutofit/>
          </a:bodyPr>
          <a:lstStyle>
            <a:lvl1pP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BE8BBAC4-9088-44CF-BA2D-B8DD24FB5274}"/>
              </a:ext>
            </a:extLst>
          </p:cNvPr>
          <p:cNvSpPr>
            <a:spLocks noGrp="1"/>
          </p:cNvSpPr>
          <p:nvPr>
            <p:ph type="body" idx="1"/>
          </p:nvPr>
        </p:nvSpPr>
        <p:spPr>
          <a:xfrm>
            <a:off x="831850" y="4279392"/>
            <a:ext cx="5266944" cy="1500187"/>
          </a:xfrm>
        </p:spPr>
        <p:txBody>
          <a:bodyPr/>
          <a:lstStyle>
            <a:lvl1pPr marL="0" indent="0">
              <a:buNone/>
              <a:defRPr sz="2400" cap="all" baseline="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93FB3F-D2A6-4919-B57B-C08861D46303}"/>
              </a:ext>
            </a:extLst>
          </p:cNvPr>
          <p:cNvSpPr>
            <a:spLocks noGrp="1"/>
          </p:cNvSpPr>
          <p:nvPr>
            <p:ph type="dt" sz="half" idx="10"/>
          </p:nvPr>
        </p:nvSpPr>
        <p:spPr/>
        <p:txBody>
          <a:bodyPr/>
          <a:lstStyle/>
          <a:p>
            <a:fld id="{A557CE36-E1CC-AE4D-B73A-D458C9F2F7EF}" type="datetime1">
              <a:rPr lang="nb-NO" smtClean="0"/>
              <a:t>27.05.2026</a:t>
            </a:fld>
            <a:endParaRPr lang="en-US"/>
          </a:p>
        </p:txBody>
      </p:sp>
      <p:sp>
        <p:nvSpPr>
          <p:cNvPr id="5" name="Footer Placeholder 4">
            <a:extLst>
              <a:ext uri="{FF2B5EF4-FFF2-40B4-BE49-F238E27FC236}">
                <a16:creationId xmlns:a16="http://schemas.microsoft.com/office/drawing/2014/main" id="{989049E0-6BE5-43FA-A4D4-ACAFC871A7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8C28D-1479-4F15-B906-0AEBBCCA8CF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5562855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FD51F360-8860-4FB5-A0A5-773473DD8B39}"/>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D2A77EC9-372A-4ECA-9088-780532AF057F}"/>
              </a:ext>
            </a:extLst>
          </p:cNvPr>
          <p:cNvSpPr>
            <a:spLocks noGrp="1"/>
          </p:cNvSpPr>
          <p:nvPr>
            <p:ph type="title"/>
          </p:nvPr>
        </p:nvSpPr>
        <p:spPr/>
        <p:txBody>
          <a:bodyPr>
            <a:normAutofit/>
          </a:bodyPr>
          <a:lstStyle>
            <a:lvl1pPr>
              <a:defRPr sz="40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C882CE-1B27-414A-9B06-AA5D2DB683BA}"/>
              </a:ext>
            </a:extLst>
          </p:cNvPr>
          <p:cNvSpPr>
            <a:spLocks noGrp="1"/>
          </p:cNvSpPr>
          <p:nvPr>
            <p:ph sz="half" idx="1"/>
          </p:nvPr>
        </p:nvSpPr>
        <p:spPr>
          <a:xfrm>
            <a:off x="838200"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A0397E60-5D92-4530-96D1-FC09AF3C2742}"/>
              </a:ext>
            </a:extLst>
          </p:cNvPr>
          <p:cNvSpPr>
            <a:spLocks noGrp="1"/>
          </p:cNvSpPr>
          <p:nvPr>
            <p:ph sz="half" idx="2"/>
          </p:nvPr>
        </p:nvSpPr>
        <p:spPr>
          <a:xfrm>
            <a:off x="6419088" y="2011680"/>
            <a:ext cx="4937760" cy="4160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034240FE-0C6A-47E9-9B0A-7B3C60877372}"/>
              </a:ext>
            </a:extLst>
          </p:cNvPr>
          <p:cNvSpPr>
            <a:spLocks noGrp="1"/>
          </p:cNvSpPr>
          <p:nvPr>
            <p:ph type="dt" sz="half" idx="10"/>
          </p:nvPr>
        </p:nvSpPr>
        <p:spPr/>
        <p:txBody>
          <a:bodyPr/>
          <a:lstStyle/>
          <a:p>
            <a:fld id="{E33C402C-FA09-CA48-8AB8-02003503FD83}" type="datetime1">
              <a:rPr lang="nb-NO" smtClean="0"/>
              <a:t>27.05.2026</a:t>
            </a:fld>
            <a:endParaRPr lang="en-US"/>
          </a:p>
        </p:txBody>
      </p:sp>
      <p:sp>
        <p:nvSpPr>
          <p:cNvPr id="6" name="Footer Placeholder 5">
            <a:extLst>
              <a:ext uri="{FF2B5EF4-FFF2-40B4-BE49-F238E27FC236}">
                <a16:creationId xmlns:a16="http://schemas.microsoft.com/office/drawing/2014/main" id="{8671AE1B-BB18-4C7E-AA77-3A4D401A5F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FA7B1D-FEDD-4E29-A352-29E5F498B32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710556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Shape 9" descr="Tag=AccentColor&#10;Flavor=Light&#10;Target=Fill">
            <a:extLst>
              <a:ext uri="{FF2B5EF4-FFF2-40B4-BE49-F238E27FC236}">
                <a16:creationId xmlns:a16="http://schemas.microsoft.com/office/drawing/2014/main" id="{527D753D-3426-457C-9082-B92894509EC0}"/>
              </a:ext>
            </a:extLst>
          </p:cNvPr>
          <p:cNvSpPr/>
          <p:nvPr/>
        </p:nvSpPr>
        <p:spPr>
          <a:xfrm flipH="1">
            <a:off x="1" y="315111"/>
            <a:ext cx="3021543" cy="1435442"/>
          </a:xfrm>
          <a:custGeom>
            <a:avLst/>
            <a:gdLst>
              <a:gd name="connsiteX0" fmla="*/ 3021543 w 3021543"/>
              <a:gd name="connsiteY0" fmla="*/ 0 h 1435442"/>
              <a:gd name="connsiteX1" fmla="*/ 2963800 w 3021543"/>
              <a:gd name="connsiteY1" fmla="*/ 7242 h 1435442"/>
              <a:gd name="connsiteX2" fmla="*/ 2793803 w 3021543"/>
              <a:gd name="connsiteY2" fmla="*/ 24082 h 1435442"/>
              <a:gd name="connsiteX3" fmla="*/ 2414348 w 3021543"/>
              <a:gd name="connsiteY3" fmla="*/ 29696 h 1435442"/>
              <a:gd name="connsiteX4" fmla="*/ 2091558 w 3021543"/>
              <a:gd name="connsiteY4" fmla="*/ 27450 h 1435442"/>
              <a:gd name="connsiteX5" fmla="*/ 1645319 w 3021543"/>
              <a:gd name="connsiteY5" fmla="*/ 28573 h 1435442"/>
              <a:gd name="connsiteX6" fmla="*/ 1243602 w 3021543"/>
              <a:gd name="connsiteY6" fmla="*/ 60008 h 1435442"/>
              <a:gd name="connsiteX7" fmla="*/ 753851 w 3021543"/>
              <a:gd name="connsiteY7" fmla="*/ 57763 h 1435442"/>
              <a:gd name="connsiteX8" fmla="*/ 465465 w 3021543"/>
              <a:gd name="connsiteY8" fmla="*/ 116142 h 1435442"/>
              <a:gd name="connsiteX9" fmla="*/ 546416 w 3021543"/>
              <a:gd name="connsiteY9" fmla="*/ 136351 h 1435442"/>
              <a:gd name="connsiteX10" fmla="*/ 689091 w 3021543"/>
              <a:gd name="connsiteY10" fmla="*/ 180136 h 1435442"/>
              <a:gd name="connsiteX11" fmla="*/ 704269 w 3021543"/>
              <a:gd name="connsiteY11" fmla="*/ 208203 h 1435442"/>
              <a:gd name="connsiteX12" fmla="*/ 683020 w 3021543"/>
              <a:gd name="connsiteY12" fmla="*/ 221675 h 1435442"/>
              <a:gd name="connsiteX13" fmla="*/ 621295 w 3021543"/>
              <a:gd name="connsiteY13" fmla="*/ 247496 h 1435442"/>
              <a:gd name="connsiteX14" fmla="*/ 848968 w 3021543"/>
              <a:gd name="connsiteY14" fmla="*/ 285668 h 1435442"/>
              <a:gd name="connsiteX15" fmla="*/ 768018 w 3021543"/>
              <a:gd name="connsiteY15" fmla="*/ 309244 h 1435442"/>
              <a:gd name="connsiteX16" fmla="*/ 684032 w 3021543"/>
              <a:gd name="connsiteY16" fmla="*/ 326085 h 1435442"/>
              <a:gd name="connsiteX17" fmla="*/ 592962 w 3021543"/>
              <a:gd name="connsiteY17" fmla="*/ 338434 h 1435442"/>
              <a:gd name="connsiteX18" fmla="*/ 509988 w 3021543"/>
              <a:gd name="connsiteY18" fmla="*/ 363133 h 1435442"/>
              <a:gd name="connsiteX19" fmla="*/ 726531 w 3021543"/>
              <a:gd name="connsiteY19" fmla="*/ 373237 h 1435442"/>
              <a:gd name="connsiteX20" fmla="*/ 614212 w 3021543"/>
              <a:gd name="connsiteY20" fmla="*/ 395691 h 1435442"/>
              <a:gd name="connsiteX21" fmla="*/ 522131 w 3021543"/>
              <a:gd name="connsiteY21" fmla="*/ 424881 h 1435442"/>
              <a:gd name="connsiteX22" fmla="*/ 457370 w 3021543"/>
              <a:gd name="connsiteY22" fmla="*/ 438353 h 1435442"/>
              <a:gd name="connsiteX23" fmla="*/ 388562 w 3021543"/>
              <a:gd name="connsiteY23" fmla="*/ 441721 h 1435442"/>
              <a:gd name="connsiteX24" fmla="*/ 372372 w 3021543"/>
              <a:gd name="connsiteY24" fmla="*/ 463052 h 1435442"/>
              <a:gd name="connsiteX25" fmla="*/ 393622 w 3021543"/>
              <a:gd name="connsiteY25" fmla="*/ 485506 h 1435442"/>
              <a:gd name="connsiteX26" fmla="*/ 426002 w 3021543"/>
              <a:gd name="connsiteY26" fmla="*/ 487751 h 1435442"/>
              <a:gd name="connsiteX27" fmla="*/ 619271 w 3021543"/>
              <a:gd name="connsiteY27" fmla="*/ 493365 h 1435442"/>
              <a:gd name="connsiteX28" fmla="*/ 0 w 3021543"/>
              <a:gd name="connsiteY28" fmla="*/ 542762 h 1435442"/>
              <a:gd name="connsiteX29" fmla="*/ 83986 w 3021543"/>
              <a:gd name="connsiteY29" fmla="*/ 573075 h 1435442"/>
              <a:gd name="connsiteX30" fmla="*/ 112319 w 3021543"/>
              <a:gd name="connsiteY30" fmla="*/ 656154 h 1435442"/>
              <a:gd name="connsiteX31" fmla="*/ 215531 w 3021543"/>
              <a:gd name="connsiteY31" fmla="*/ 703306 h 1435442"/>
              <a:gd name="connsiteX32" fmla="*/ 282315 w 3021543"/>
              <a:gd name="connsiteY32" fmla="*/ 720147 h 1435442"/>
              <a:gd name="connsiteX33" fmla="*/ 435109 w 3021543"/>
              <a:gd name="connsiteY33" fmla="*/ 744846 h 1435442"/>
              <a:gd name="connsiteX34" fmla="*/ 457370 w 3021543"/>
              <a:gd name="connsiteY34" fmla="*/ 785263 h 1435442"/>
              <a:gd name="connsiteX35" fmla="*/ 476596 w 3021543"/>
              <a:gd name="connsiteY35" fmla="*/ 830170 h 1435442"/>
              <a:gd name="connsiteX36" fmla="*/ 517071 w 3021543"/>
              <a:gd name="connsiteY36" fmla="*/ 859360 h 1435442"/>
              <a:gd name="connsiteX37" fmla="*/ 202377 w 3021543"/>
              <a:gd name="connsiteY37" fmla="*/ 854869 h 1435442"/>
              <a:gd name="connsiteX38" fmla="*/ 557546 w 3021543"/>
              <a:gd name="connsiteY38" fmla="*/ 949175 h 1435442"/>
              <a:gd name="connsiteX39" fmla="*/ 526178 w 3021543"/>
              <a:gd name="connsiteY39" fmla="*/ 986223 h 1435442"/>
              <a:gd name="connsiteX40" fmla="*/ 720459 w 3021543"/>
              <a:gd name="connsiteY40" fmla="*/ 1036744 h 1435442"/>
              <a:gd name="connsiteX41" fmla="*/ 616236 w 3021543"/>
              <a:gd name="connsiteY41" fmla="*/ 1042357 h 1435442"/>
              <a:gd name="connsiteX42" fmla="*/ 1222353 w 3021543"/>
              <a:gd name="connsiteY42" fmla="*/ 1253422 h 1435442"/>
              <a:gd name="connsiteX43" fmla="*/ 2087511 w 3021543"/>
              <a:gd name="connsiteY43" fmla="*/ 1406107 h 1435442"/>
              <a:gd name="connsiteX44" fmla="*/ 2425479 w 3021543"/>
              <a:gd name="connsiteY44" fmla="*/ 1435297 h 1435442"/>
              <a:gd name="connsiteX45" fmla="*/ 2809994 w 3021543"/>
              <a:gd name="connsiteY45" fmla="*/ 1426315 h 1435442"/>
              <a:gd name="connsiteX46" fmla="*/ 2953618 w 3021543"/>
              <a:gd name="connsiteY46" fmla="*/ 1417071 h 1435442"/>
              <a:gd name="connsiteX47" fmla="*/ 3021543 w 3021543"/>
              <a:gd name="connsiteY47" fmla="*/ 1407897 h 14354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3021543" h="1435442">
                <a:moveTo>
                  <a:pt x="3021543" y="0"/>
                </a:moveTo>
                <a:lnTo>
                  <a:pt x="2963800" y="7242"/>
                </a:lnTo>
                <a:cubicBezTo>
                  <a:pt x="2907134" y="13978"/>
                  <a:pt x="2850469" y="22960"/>
                  <a:pt x="2793803" y="24082"/>
                </a:cubicBezTo>
                <a:cubicBezTo>
                  <a:pt x="2667318" y="27450"/>
                  <a:pt x="2539821" y="19592"/>
                  <a:pt x="2414348" y="29696"/>
                </a:cubicBezTo>
                <a:cubicBezTo>
                  <a:pt x="2307089" y="38677"/>
                  <a:pt x="2198818" y="28573"/>
                  <a:pt x="2091558" y="27450"/>
                </a:cubicBezTo>
                <a:cubicBezTo>
                  <a:pt x="1942812" y="26328"/>
                  <a:pt x="1793053" y="18469"/>
                  <a:pt x="1645319" y="28573"/>
                </a:cubicBezTo>
                <a:cubicBezTo>
                  <a:pt x="1510738" y="36432"/>
                  <a:pt x="1376158" y="38677"/>
                  <a:pt x="1243602" y="60008"/>
                </a:cubicBezTo>
                <a:cubicBezTo>
                  <a:pt x="1079677" y="71235"/>
                  <a:pt x="916765" y="64499"/>
                  <a:pt x="753851" y="57763"/>
                </a:cubicBezTo>
                <a:cubicBezTo>
                  <a:pt x="653675" y="53272"/>
                  <a:pt x="554511" y="38677"/>
                  <a:pt x="465465" y="116142"/>
                </a:cubicBezTo>
                <a:cubicBezTo>
                  <a:pt x="489751" y="134105"/>
                  <a:pt x="519095" y="130737"/>
                  <a:pt x="546416" y="136351"/>
                </a:cubicBezTo>
                <a:cubicBezTo>
                  <a:pt x="594986" y="147578"/>
                  <a:pt x="643557" y="158804"/>
                  <a:pt x="689091" y="180136"/>
                </a:cubicBezTo>
                <a:cubicBezTo>
                  <a:pt x="699210" y="184626"/>
                  <a:pt x="708317" y="193608"/>
                  <a:pt x="704269" y="208203"/>
                </a:cubicBezTo>
                <a:cubicBezTo>
                  <a:pt x="701234" y="219430"/>
                  <a:pt x="691115" y="219430"/>
                  <a:pt x="683020" y="221675"/>
                </a:cubicBezTo>
                <a:cubicBezTo>
                  <a:pt x="664806" y="228411"/>
                  <a:pt x="642545" y="223920"/>
                  <a:pt x="621295" y="247496"/>
                </a:cubicBezTo>
                <a:cubicBezTo>
                  <a:pt x="702245" y="259846"/>
                  <a:pt x="780160" y="236270"/>
                  <a:pt x="848968" y="285668"/>
                </a:cubicBezTo>
                <a:cubicBezTo>
                  <a:pt x="823671" y="310367"/>
                  <a:pt x="795339" y="304753"/>
                  <a:pt x="768018" y="309244"/>
                </a:cubicBezTo>
                <a:cubicBezTo>
                  <a:pt x="739685" y="313735"/>
                  <a:pt x="712365" y="321594"/>
                  <a:pt x="684032" y="326085"/>
                </a:cubicBezTo>
                <a:cubicBezTo>
                  <a:pt x="653675" y="331698"/>
                  <a:pt x="623319" y="332821"/>
                  <a:pt x="592962" y="338434"/>
                </a:cubicBezTo>
                <a:cubicBezTo>
                  <a:pt x="567666" y="342925"/>
                  <a:pt x="540345" y="335066"/>
                  <a:pt x="509988" y="363133"/>
                </a:cubicBezTo>
                <a:cubicBezTo>
                  <a:pt x="584867" y="383342"/>
                  <a:pt x="652663" y="353029"/>
                  <a:pt x="726531" y="373237"/>
                </a:cubicBezTo>
                <a:cubicBezTo>
                  <a:pt x="683020" y="391200"/>
                  <a:pt x="647604" y="385587"/>
                  <a:pt x="614212" y="395691"/>
                </a:cubicBezTo>
                <a:cubicBezTo>
                  <a:pt x="583855" y="405795"/>
                  <a:pt x="547428" y="394568"/>
                  <a:pt x="522131" y="424881"/>
                </a:cubicBezTo>
                <a:cubicBezTo>
                  <a:pt x="502905" y="448457"/>
                  <a:pt x="482668" y="451825"/>
                  <a:pt x="457370" y="438353"/>
                </a:cubicBezTo>
                <a:cubicBezTo>
                  <a:pt x="435109" y="426003"/>
                  <a:pt x="410824" y="429371"/>
                  <a:pt x="388562" y="441721"/>
                </a:cubicBezTo>
                <a:cubicBezTo>
                  <a:pt x="380468" y="446212"/>
                  <a:pt x="372372" y="451825"/>
                  <a:pt x="372372" y="463052"/>
                </a:cubicBezTo>
                <a:cubicBezTo>
                  <a:pt x="372372" y="478770"/>
                  <a:pt x="382491" y="483260"/>
                  <a:pt x="393622" y="485506"/>
                </a:cubicBezTo>
                <a:cubicBezTo>
                  <a:pt x="403741" y="487751"/>
                  <a:pt x="415883" y="489997"/>
                  <a:pt x="426002" y="487751"/>
                </a:cubicBezTo>
                <a:cubicBezTo>
                  <a:pt x="490762" y="475402"/>
                  <a:pt x="554511" y="495610"/>
                  <a:pt x="619271" y="493365"/>
                </a:cubicBezTo>
                <a:cubicBezTo>
                  <a:pt x="415883" y="541640"/>
                  <a:pt x="210471" y="525922"/>
                  <a:pt x="0" y="542762"/>
                </a:cubicBezTo>
                <a:cubicBezTo>
                  <a:pt x="27321" y="576443"/>
                  <a:pt x="62737" y="548376"/>
                  <a:pt x="83986" y="573075"/>
                </a:cubicBezTo>
                <a:cubicBezTo>
                  <a:pt x="63748" y="624719"/>
                  <a:pt x="71844" y="652785"/>
                  <a:pt x="112319" y="656154"/>
                </a:cubicBezTo>
                <a:cubicBezTo>
                  <a:pt x="151782" y="659522"/>
                  <a:pt x="194281" y="641559"/>
                  <a:pt x="215531" y="703306"/>
                </a:cubicBezTo>
                <a:cubicBezTo>
                  <a:pt x="221602" y="722392"/>
                  <a:pt x="259042" y="716779"/>
                  <a:pt x="282315" y="720147"/>
                </a:cubicBezTo>
                <a:cubicBezTo>
                  <a:pt x="332909" y="728005"/>
                  <a:pt x="386539" y="720147"/>
                  <a:pt x="435109" y="744846"/>
                </a:cubicBezTo>
                <a:cubicBezTo>
                  <a:pt x="454335" y="753827"/>
                  <a:pt x="467489" y="760563"/>
                  <a:pt x="457370" y="785263"/>
                </a:cubicBezTo>
                <a:cubicBezTo>
                  <a:pt x="447252" y="811084"/>
                  <a:pt x="460406" y="820066"/>
                  <a:pt x="476596" y="830170"/>
                </a:cubicBezTo>
                <a:cubicBezTo>
                  <a:pt x="488739" y="838028"/>
                  <a:pt x="506953" y="835783"/>
                  <a:pt x="517071" y="859360"/>
                </a:cubicBezTo>
                <a:cubicBezTo>
                  <a:pt x="410824" y="855992"/>
                  <a:pt x="307612" y="836906"/>
                  <a:pt x="202377" y="854869"/>
                </a:cubicBezTo>
                <a:cubicBezTo>
                  <a:pt x="317731" y="899776"/>
                  <a:pt x="444216" y="897531"/>
                  <a:pt x="557546" y="949175"/>
                </a:cubicBezTo>
                <a:cubicBezTo>
                  <a:pt x="553499" y="967137"/>
                  <a:pt x="527190" y="959278"/>
                  <a:pt x="526178" y="986223"/>
                </a:cubicBezTo>
                <a:cubicBezTo>
                  <a:pt x="585879" y="1014290"/>
                  <a:pt x="657723" y="995204"/>
                  <a:pt x="720459" y="1036744"/>
                </a:cubicBezTo>
                <a:cubicBezTo>
                  <a:pt x="684032" y="1055829"/>
                  <a:pt x="650640" y="1024394"/>
                  <a:pt x="616236" y="1042357"/>
                </a:cubicBezTo>
                <a:cubicBezTo>
                  <a:pt x="627367" y="1069302"/>
                  <a:pt x="1131283" y="1235459"/>
                  <a:pt x="1222353" y="1253422"/>
                </a:cubicBezTo>
                <a:cubicBezTo>
                  <a:pt x="1407527" y="1290470"/>
                  <a:pt x="1940788" y="1384776"/>
                  <a:pt x="2087511" y="1406107"/>
                </a:cubicBezTo>
                <a:cubicBezTo>
                  <a:pt x="2200841" y="1421824"/>
                  <a:pt x="2313160" y="1434174"/>
                  <a:pt x="2425479" y="1435297"/>
                </a:cubicBezTo>
                <a:cubicBezTo>
                  <a:pt x="2553988" y="1436419"/>
                  <a:pt x="2681485" y="1430806"/>
                  <a:pt x="2809994" y="1426315"/>
                </a:cubicBezTo>
                <a:cubicBezTo>
                  <a:pt x="2858058" y="1424631"/>
                  <a:pt x="2905933" y="1421684"/>
                  <a:pt x="2953618" y="1417071"/>
                </a:cubicBezTo>
                <a:lnTo>
                  <a:pt x="3021543" y="1407897"/>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Title 1">
            <a:extLst>
              <a:ext uri="{FF2B5EF4-FFF2-40B4-BE49-F238E27FC236}">
                <a16:creationId xmlns:a16="http://schemas.microsoft.com/office/drawing/2014/main" id="{164D2B94-0682-4185-BCE3-89AF214A4FA8}"/>
              </a:ext>
            </a:extLst>
          </p:cNvPr>
          <p:cNvSpPr>
            <a:spLocks noGrp="1"/>
          </p:cNvSpPr>
          <p:nvPr>
            <p:ph type="title"/>
          </p:nvPr>
        </p:nvSpPr>
        <p:spPr>
          <a:xfrm>
            <a:off x="839788" y="365125"/>
            <a:ext cx="10515600" cy="1325563"/>
          </a:xfrm>
        </p:spPr>
        <p:txBody>
          <a:bodyPr>
            <a:normAutofit/>
          </a:bodyPr>
          <a:lstStyle>
            <a:lvl1pPr>
              <a:defRPr sz="4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D65C47E-B85E-4B3E-A669-DEEC7F5DF2FB}"/>
              </a:ext>
            </a:extLst>
          </p:cNvPr>
          <p:cNvSpPr>
            <a:spLocks noGrp="1"/>
          </p:cNvSpPr>
          <p:nvPr>
            <p:ph type="body" idx="1"/>
          </p:nvPr>
        </p:nvSpPr>
        <p:spPr>
          <a:xfrm>
            <a:off x="8397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324517F-FE8C-49AD-9A52-0F4301052699}"/>
              </a:ext>
            </a:extLst>
          </p:cNvPr>
          <p:cNvSpPr>
            <a:spLocks noGrp="1"/>
          </p:cNvSpPr>
          <p:nvPr>
            <p:ph sz="half" idx="2"/>
          </p:nvPr>
        </p:nvSpPr>
        <p:spPr>
          <a:xfrm>
            <a:off x="8397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80C73EC-7117-4DC2-9075-14102F2E282B}"/>
              </a:ext>
            </a:extLst>
          </p:cNvPr>
          <p:cNvSpPr>
            <a:spLocks noGrp="1"/>
          </p:cNvSpPr>
          <p:nvPr>
            <p:ph type="body" sz="quarter" idx="3"/>
          </p:nvPr>
        </p:nvSpPr>
        <p:spPr>
          <a:xfrm>
            <a:off x="6419088" y="2011680"/>
            <a:ext cx="4937760" cy="950976"/>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DD9A323-865B-4177-8F98-9BA304E022E0}"/>
              </a:ext>
            </a:extLst>
          </p:cNvPr>
          <p:cNvSpPr>
            <a:spLocks noGrp="1"/>
          </p:cNvSpPr>
          <p:nvPr>
            <p:ph sz="quarter" idx="4"/>
          </p:nvPr>
        </p:nvSpPr>
        <p:spPr>
          <a:xfrm>
            <a:off x="6419088" y="3127248"/>
            <a:ext cx="4937760" cy="30632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AA4E5D6-7075-4584-BD43-D966F0B58E6D}"/>
              </a:ext>
            </a:extLst>
          </p:cNvPr>
          <p:cNvSpPr>
            <a:spLocks noGrp="1"/>
          </p:cNvSpPr>
          <p:nvPr>
            <p:ph type="dt" sz="half" idx="10"/>
          </p:nvPr>
        </p:nvSpPr>
        <p:spPr/>
        <p:txBody>
          <a:bodyPr/>
          <a:lstStyle/>
          <a:p>
            <a:fld id="{9A4C49BA-5BD3-2E46-9DF9-3BD166AF8839}" type="datetime1">
              <a:rPr lang="nb-NO" smtClean="0"/>
              <a:t>27.05.2026</a:t>
            </a:fld>
            <a:endParaRPr lang="en-US"/>
          </a:p>
        </p:txBody>
      </p:sp>
      <p:sp>
        <p:nvSpPr>
          <p:cNvPr id="8" name="Footer Placeholder 7">
            <a:extLst>
              <a:ext uri="{FF2B5EF4-FFF2-40B4-BE49-F238E27FC236}">
                <a16:creationId xmlns:a16="http://schemas.microsoft.com/office/drawing/2014/main" id="{8C38B83D-8A05-4F3C-A409-1602C96307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AD250E7-8A73-449C-A140-A2A2582D7F33}"/>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520884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Graphic 1" descr="Tag=AccentColor&#10;Flavor=Light&#10;Target=Fill">
            <a:extLst>
              <a:ext uri="{FF2B5EF4-FFF2-40B4-BE49-F238E27FC236}">
                <a16:creationId xmlns:a16="http://schemas.microsoft.com/office/drawing/2014/main" id="{AAFBE1F6-FC6D-4C3D-9AC3-97028E6F18C7}"/>
              </a:ext>
            </a:extLst>
          </p:cNvPr>
          <p:cNvSpPr/>
          <p:nvPr/>
        </p:nvSpPr>
        <p:spPr>
          <a:xfrm rot="10800000" flipV="1">
            <a:off x="1969639" y="181596"/>
            <a:ext cx="8252722" cy="6022258"/>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192825A4-268B-4301-8432-F9E9B2661AEC}"/>
              </a:ext>
            </a:extLst>
          </p:cNvPr>
          <p:cNvSpPr>
            <a:spLocks noGrp="1"/>
          </p:cNvSpPr>
          <p:nvPr>
            <p:ph type="title"/>
          </p:nvPr>
        </p:nvSpPr>
        <p:spPr>
          <a:xfrm>
            <a:off x="2843784" y="1572768"/>
            <a:ext cx="6501384" cy="4096512"/>
          </a:xfrm>
        </p:spPr>
        <p:txBody>
          <a:bodyPr>
            <a:normAutofit/>
          </a:bodyPr>
          <a:lstStyle>
            <a:lvl1pPr algn="ctr">
              <a:defRPr sz="4000"/>
            </a:lvl1p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DA33410F-8A90-47F6-BD39-4AC0E4358351}"/>
              </a:ext>
            </a:extLst>
          </p:cNvPr>
          <p:cNvSpPr>
            <a:spLocks noGrp="1"/>
          </p:cNvSpPr>
          <p:nvPr>
            <p:ph type="dt" sz="half" idx="10"/>
          </p:nvPr>
        </p:nvSpPr>
        <p:spPr/>
        <p:txBody>
          <a:bodyPr/>
          <a:lstStyle/>
          <a:p>
            <a:fld id="{DFC66213-74C4-7C4B-A5A1-C798A518273B}" type="datetime1">
              <a:rPr lang="nb-NO" smtClean="0"/>
              <a:t>27.05.2026</a:t>
            </a:fld>
            <a:endParaRPr lang="en-US"/>
          </a:p>
        </p:txBody>
      </p:sp>
      <p:sp>
        <p:nvSpPr>
          <p:cNvPr id="4" name="Footer Placeholder 3">
            <a:extLst>
              <a:ext uri="{FF2B5EF4-FFF2-40B4-BE49-F238E27FC236}">
                <a16:creationId xmlns:a16="http://schemas.microsoft.com/office/drawing/2014/main" id="{D1D819A9-F8DE-4E5C-AFC3-E0105ACD8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4E25320-A12F-4F3E-8EC9-11292FF36BE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1187205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1">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49262277-656A-F94E-BE47-F7EF8196B8F3}" type="datetime1">
              <a:rPr lang="nb-NO" smtClean="0"/>
              <a:t>27.05.2026</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37681661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2">
    <p:spTree>
      <p:nvGrpSpPr>
        <p:cNvPr id="1" name=""/>
        <p:cNvGrpSpPr/>
        <p:nvPr/>
      </p:nvGrpSpPr>
      <p:grpSpPr>
        <a:xfrm>
          <a:off x="0" y="0"/>
          <a:ext cx="0" cy="0"/>
          <a:chOff x="0" y="0"/>
          <a:chExt cx="0" cy="0"/>
        </a:xfrm>
      </p:grpSpPr>
      <p:sp>
        <p:nvSpPr>
          <p:cNvPr id="6" name="Freeform: Shape 5" descr="Mask ID=&#10;Mask position=bottom, center&#10;Mask family= brushstroke, landscape, wide">
            <a:extLst>
              <a:ext uri="{FF2B5EF4-FFF2-40B4-BE49-F238E27FC236}">
                <a16:creationId xmlns:a16="http://schemas.microsoft.com/office/drawing/2014/main" id="{736BF44D-E8DD-45FA-931D-CBCC67D57944}"/>
              </a:ext>
            </a:extLst>
          </p:cNvPr>
          <p:cNvSpPr/>
          <p:nvPr/>
        </p:nvSpPr>
        <p:spPr>
          <a:xfrm>
            <a:off x="1768100" y="-1"/>
            <a:ext cx="10423900" cy="5920155"/>
          </a:xfrm>
          <a:custGeom>
            <a:avLst/>
            <a:gdLst>
              <a:gd name="connsiteX0" fmla="*/ 10423900 w 10423900"/>
              <a:gd name="connsiteY0" fmla="*/ 0 h 5491534"/>
              <a:gd name="connsiteX1" fmla="*/ 3493157 w 10423900"/>
              <a:gd name="connsiteY1" fmla="*/ 0 h 5491534"/>
              <a:gd name="connsiteX2" fmla="*/ 3493018 w 10423900"/>
              <a:gd name="connsiteY2" fmla="*/ 31 h 5491534"/>
              <a:gd name="connsiteX3" fmla="*/ 3245493 w 10423900"/>
              <a:gd name="connsiteY3" fmla="*/ 104839 h 5491534"/>
              <a:gd name="connsiteX4" fmla="*/ 4434802 w 10423900"/>
              <a:gd name="connsiteY4" fmla="*/ 284558 h 5491534"/>
              <a:gd name="connsiteX5" fmla="*/ 4011937 w 10423900"/>
              <a:gd name="connsiteY5" fmla="*/ 395559 h 5491534"/>
              <a:gd name="connsiteX6" fmla="*/ 3573213 w 10423900"/>
              <a:gd name="connsiteY6" fmla="*/ 474847 h 5491534"/>
              <a:gd name="connsiteX7" fmla="*/ 3097489 w 10423900"/>
              <a:gd name="connsiteY7" fmla="*/ 532990 h 5491534"/>
              <a:gd name="connsiteX8" fmla="*/ 2664052 w 10423900"/>
              <a:gd name="connsiteY8" fmla="*/ 649279 h 5491534"/>
              <a:gd name="connsiteX9" fmla="*/ 3795218 w 10423900"/>
              <a:gd name="connsiteY9" fmla="*/ 696852 h 5491534"/>
              <a:gd name="connsiteX10" fmla="*/ 3208492 w 10423900"/>
              <a:gd name="connsiteY10" fmla="*/ 802568 h 5491534"/>
              <a:gd name="connsiteX11" fmla="*/ 2727483 w 10423900"/>
              <a:gd name="connsiteY11" fmla="*/ 939999 h 5491534"/>
              <a:gd name="connsiteX12" fmla="*/ 2389190 w 10423900"/>
              <a:gd name="connsiteY12" fmla="*/ 1003429 h 5491534"/>
              <a:gd name="connsiteX13" fmla="*/ 2029754 w 10423900"/>
              <a:gd name="connsiteY13" fmla="*/ 1019287 h 5491534"/>
              <a:gd name="connsiteX14" fmla="*/ 1945181 w 10423900"/>
              <a:gd name="connsiteY14" fmla="*/ 1119716 h 5491534"/>
              <a:gd name="connsiteX15" fmla="*/ 2056184 w 10423900"/>
              <a:gd name="connsiteY15" fmla="*/ 1225434 h 5491534"/>
              <a:gd name="connsiteX16" fmla="*/ 2225329 w 10423900"/>
              <a:gd name="connsiteY16" fmla="*/ 1236004 h 5491534"/>
              <a:gd name="connsiteX17" fmla="*/ 3234920 w 10423900"/>
              <a:gd name="connsiteY17" fmla="*/ 1262435 h 5491534"/>
              <a:gd name="connsiteX18" fmla="*/ 0 w 10423900"/>
              <a:gd name="connsiteY18" fmla="*/ 1495009 h 5491534"/>
              <a:gd name="connsiteX19" fmla="*/ 438724 w 10423900"/>
              <a:gd name="connsiteY19" fmla="*/ 1637728 h 5491534"/>
              <a:gd name="connsiteX20" fmla="*/ 586726 w 10423900"/>
              <a:gd name="connsiteY20" fmla="*/ 2028877 h 5491534"/>
              <a:gd name="connsiteX21" fmla="*/ 1125878 w 10423900"/>
              <a:gd name="connsiteY21" fmla="*/ 2250882 h 5491534"/>
              <a:gd name="connsiteX22" fmla="*/ 1474744 w 10423900"/>
              <a:gd name="connsiteY22" fmla="*/ 2330169 h 5491534"/>
              <a:gd name="connsiteX23" fmla="*/ 2272901 w 10423900"/>
              <a:gd name="connsiteY23" fmla="*/ 2446458 h 5491534"/>
              <a:gd name="connsiteX24" fmla="*/ 2389190 w 10423900"/>
              <a:gd name="connsiteY24" fmla="*/ 2636747 h 5491534"/>
              <a:gd name="connsiteX25" fmla="*/ 2489621 w 10423900"/>
              <a:gd name="connsiteY25" fmla="*/ 2848179 h 5491534"/>
              <a:gd name="connsiteX26" fmla="*/ 2701053 w 10423900"/>
              <a:gd name="connsiteY26" fmla="*/ 2985611 h 5491534"/>
              <a:gd name="connsiteX27" fmla="*/ 1057165 w 10423900"/>
              <a:gd name="connsiteY27" fmla="*/ 2964468 h 5491534"/>
              <a:gd name="connsiteX28" fmla="*/ 2912485 w 10423900"/>
              <a:gd name="connsiteY28" fmla="*/ 3408477 h 5491534"/>
              <a:gd name="connsiteX29" fmla="*/ 2748626 w 10423900"/>
              <a:gd name="connsiteY29" fmla="*/ 3582909 h 5491534"/>
              <a:gd name="connsiteX30" fmla="*/ 3763503 w 10423900"/>
              <a:gd name="connsiteY30" fmla="*/ 3820771 h 5491534"/>
              <a:gd name="connsiteX31" fmla="*/ 3219063 w 10423900"/>
              <a:gd name="connsiteY31" fmla="*/ 3847199 h 5491534"/>
              <a:gd name="connsiteX32" fmla="*/ 6385269 w 10423900"/>
              <a:gd name="connsiteY32" fmla="*/ 4840933 h 5491534"/>
              <a:gd name="connsiteX33" fmla="*/ 10285854 w 10423900"/>
              <a:gd name="connsiteY33" fmla="*/ 5471118 h 5491534"/>
              <a:gd name="connsiteX34" fmla="*/ 10423900 w 10423900"/>
              <a:gd name="connsiteY34" fmla="*/ 5491534 h 5491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0423900" h="5491534">
                <a:moveTo>
                  <a:pt x="10423900" y="0"/>
                </a:moveTo>
                <a:lnTo>
                  <a:pt x="3493157" y="0"/>
                </a:lnTo>
                <a:lnTo>
                  <a:pt x="3493018" y="31"/>
                </a:lnTo>
                <a:cubicBezTo>
                  <a:pt x="3414969" y="12668"/>
                  <a:pt x="3328744" y="21588"/>
                  <a:pt x="3245493" y="104839"/>
                </a:cubicBezTo>
                <a:cubicBezTo>
                  <a:pt x="3668357" y="162984"/>
                  <a:pt x="4075366" y="51981"/>
                  <a:pt x="4434802" y="284558"/>
                </a:cubicBezTo>
                <a:cubicBezTo>
                  <a:pt x="4302656" y="400846"/>
                  <a:pt x="4154654" y="374416"/>
                  <a:pt x="4011937" y="395559"/>
                </a:cubicBezTo>
                <a:cubicBezTo>
                  <a:pt x="3863934" y="416704"/>
                  <a:pt x="3721217" y="453704"/>
                  <a:pt x="3573213" y="474847"/>
                </a:cubicBezTo>
                <a:cubicBezTo>
                  <a:pt x="3414639" y="501275"/>
                  <a:pt x="3256063" y="506562"/>
                  <a:pt x="3097489" y="532990"/>
                </a:cubicBezTo>
                <a:cubicBezTo>
                  <a:pt x="2965345" y="554135"/>
                  <a:pt x="2822627" y="517133"/>
                  <a:pt x="2664052" y="649279"/>
                </a:cubicBezTo>
                <a:cubicBezTo>
                  <a:pt x="3055203" y="744424"/>
                  <a:pt x="3409352" y="601706"/>
                  <a:pt x="3795218" y="696852"/>
                </a:cubicBezTo>
                <a:cubicBezTo>
                  <a:pt x="3567928" y="781425"/>
                  <a:pt x="3382924" y="754995"/>
                  <a:pt x="3208492" y="802568"/>
                </a:cubicBezTo>
                <a:cubicBezTo>
                  <a:pt x="3049916" y="850140"/>
                  <a:pt x="2859627" y="797282"/>
                  <a:pt x="2727483" y="939999"/>
                </a:cubicBezTo>
                <a:cubicBezTo>
                  <a:pt x="2627052" y="1051000"/>
                  <a:pt x="2521336" y="1066858"/>
                  <a:pt x="2389190" y="1003429"/>
                </a:cubicBezTo>
                <a:cubicBezTo>
                  <a:pt x="2272901" y="945284"/>
                  <a:pt x="2146043" y="961142"/>
                  <a:pt x="2029754" y="1019287"/>
                </a:cubicBezTo>
                <a:cubicBezTo>
                  <a:pt x="1987468" y="1040430"/>
                  <a:pt x="1945181" y="1066858"/>
                  <a:pt x="1945181" y="1119716"/>
                </a:cubicBezTo>
                <a:cubicBezTo>
                  <a:pt x="1945181" y="1193719"/>
                  <a:pt x="1998039" y="1214862"/>
                  <a:pt x="2056184" y="1225434"/>
                </a:cubicBezTo>
                <a:cubicBezTo>
                  <a:pt x="2109042" y="1236004"/>
                  <a:pt x="2172471" y="1246577"/>
                  <a:pt x="2225329" y="1236004"/>
                </a:cubicBezTo>
                <a:cubicBezTo>
                  <a:pt x="2563622" y="1177861"/>
                  <a:pt x="2896629" y="1273005"/>
                  <a:pt x="3234920" y="1262435"/>
                </a:cubicBezTo>
                <a:cubicBezTo>
                  <a:pt x="2172471" y="1489724"/>
                  <a:pt x="1099450" y="1415723"/>
                  <a:pt x="0" y="1495009"/>
                </a:cubicBezTo>
                <a:cubicBezTo>
                  <a:pt x="142717" y="1653583"/>
                  <a:pt x="327721" y="1521439"/>
                  <a:pt x="438724" y="1637728"/>
                </a:cubicBezTo>
                <a:cubicBezTo>
                  <a:pt x="333006" y="1880875"/>
                  <a:pt x="375293" y="2013020"/>
                  <a:pt x="586726" y="2028877"/>
                </a:cubicBezTo>
                <a:cubicBezTo>
                  <a:pt x="792873" y="2044734"/>
                  <a:pt x="1014877" y="1960161"/>
                  <a:pt x="1125878" y="2250882"/>
                </a:cubicBezTo>
                <a:cubicBezTo>
                  <a:pt x="1157593" y="2340740"/>
                  <a:pt x="1353170" y="2314312"/>
                  <a:pt x="1474744" y="2330169"/>
                </a:cubicBezTo>
                <a:cubicBezTo>
                  <a:pt x="1739034" y="2367170"/>
                  <a:pt x="2019183" y="2330169"/>
                  <a:pt x="2272901" y="2446458"/>
                </a:cubicBezTo>
                <a:cubicBezTo>
                  <a:pt x="2373332" y="2488744"/>
                  <a:pt x="2442048" y="2520459"/>
                  <a:pt x="2389190" y="2636747"/>
                </a:cubicBezTo>
                <a:cubicBezTo>
                  <a:pt x="2336332" y="2758321"/>
                  <a:pt x="2405048" y="2800607"/>
                  <a:pt x="2489621" y="2848179"/>
                </a:cubicBezTo>
                <a:cubicBezTo>
                  <a:pt x="2553051" y="2885180"/>
                  <a:pt x="2648195" y="2874609"/>
                  <a:pt x="2701053" y="2985611"/>
                </a:cubicBezTo>
                <a:cubicBezTo>
                  <a:pt x="2146043" y="2969753"/>
                  <a:pt x="1606888" y="2879895"/>
                  <a:pt x="1057165" y="2964468"/>
                </a:cubicBezTo>
                <a:cubicBezTo>
                  <a:pt x="1659748" y="3175900"/>
                  <a:pt x="2320474" y="3165328"/>
                  <a:pt x="2912485" y="3408477"/>
                </a:cubicBezTo>
                <a:cubicBezTo>
                  <a:pt x="2891342" y="3493050"/>
                  <a:pt x="2753911" y="3456048"/>
                  <a:pt x="2748626" y="3582909"/>
                </a:cubicBezTo>
                <a:cubicBezTo>
                  <a:pt x="3060489" y="3715055"/>
                  <a:pt x="3435782" y="3625195"/>
                  <a:pt x="3763503" y="3820771"/>
                </a:cubicBezTo>
                <a:cubicBezTo>
                  <a:pt x="3573213" y="3910629"/>
                  <a:pt x="3398782" y="3762626"/>
                  <a:pt x="3219063" y="3847199"/>
                </a:cubicBezTo>
                <a:cubicBezTo>
                  <a:pt x="3277208" y="3974060"/>
                  <a:pt x="5909545" y="4756360"/>
                  <a:pt x="6385269" y="4840933"/>
                </a:cubicBezTo>
                <a:cubicBezTo>
                  <a:pt x="7171204" y="4982659"/>
                  <a:pt x="9157515" y="5302348"/>
                  <a:pt x="10285854" y="5471118"/>
                </a:cubicBezTo>
                <a:lnTo>
                  <a:pt x="10423900" y="5491534"/>
                </a:lnTo>
                <a:close/>
              </a:path>
            </a:pathLst>
          </a:custGeom>
          <a:solidFill>
            <a:schemeClr val="accent1">
              <a:alpha val="20000"/>
            </a:schemeClr>
          </a:solidFill>
          <a:ln w="32707" cap="flat">
            <a:noFill/>
            <a:prstDash val="solid"/>
            <a:miter/>
          </a:ln>
        </p:spPr>
        <p:txBody>
          <a:bodyPr wrap="square" rtlCol="0" anchor="ctr">
            <a:noAutofit/>
          </a:bodyPr>
          <a:lstStyle/>
          <a:p>
            <a:endParaRPr lang="en-US"/>
          </a:p>
        </p:txBody>
      </p:sp>
      <p:sp>
        <p:nvSpPr>
          <p:cNvPr id="2" name="Date Placeholder 1">
            <a:extLst>
              <a:ext uri="{FF2B5EF4-FFF2-40B4-BE49-F238E27FC236}">
                <a16:creationId xmlns:a16="http://schemas.microsoft.com/office/drawing/2014/main" id="{71C9756B-145D-4BA8-AA43-904C1E7CB86D}"/>
              </a:ext>
            </a:extLst>
          </p:cNvPr>
          <p:cNvSpPr>
            <a:spLocks noGrp="1"/>
          </p:cNvSpPr>
          <p:nvPr>
            <p:ph type="dt" sz="half" idx="10"/>
          </p:nvPr>
        </p:nvSpPr>
        <p:spPr/>
        <p:txBody>
          <a:bodyPr/>
          <a:lstStyle/>
          <a:p>
            <a:fld id="{33E44353-05B0-FA4B-BF68-0E6EB0005361}" type="datetime1">
              <a:rPr lang="nb-NO" smtClean="0"/>
              <a:t>27.05.2026</a:t>
            </a:fld>
            <a:endParaRPr lang="en-US"/>
          </a:p>
        </p:txBody>
      </p:sp>
      <p:sp>
        <p:nvSpPr>
          <p:cNvPr id="3" name="Footer Placeholder 2">
            <a:extLst>
              <a:ext uri="{FF2B5EF4-FFF2-40B4-BE49-F238E27FC236}">
                <a16:creationId xmlns:a16="http://schemas.microsoft.com/office/drawing/2014/main" id="{B21DB60F-139E-4C44-89AF-3F8F5EC241F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88226C9-C193-4B47-9717-4BC86C9092C7}"/>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224837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Shape 7" descr="Tag=AccentColor&#10;Flavor=Light&#10;Target=Fill">
            <a:extLst>
              <a:ext uri="{FF2B5EF4-FFF2-40B4-BE49-F238E27FC236}">
                <a16:creationId xmlns:a16="http://schemas.microsoft.com/office/drawing/2014/main" id="{76C5A8FA-6B61-4934-AF55-C595090CA5DC}"/>
              </a:ext>
            </a:extLst>
          </p:cNvPr>
          <p:cNvSpPr/>
          <p:nvPr/>
        </p:nvSpPr>
        <p:spPr>
          <a:xfrm>
            <a:off x="4726728" y="0"/>
            <a:ext cx="7472381" cy="6858000"/>
          </a:xfrm>
          <a:custGeom>
            <a:avLst/>
            <a:gdLst>
              <a:gd name="connsiteX0" fmla="*/ 1232666 w 7472381"/>
              <a:gd name="connsiteY0" fmla="*/ 0 h 6886575"/>
              <a:gd name="connsiteX1" fmla="*/ 7472381 w 7472381"/>
              <a:gd name="connsiteY1" fmla="*/ 0 h 6886575"/>
              <a:gd name="connsiteX2" fmla="*/ 7472381 w 7472381"/>
              <a:gd name="connsiteY2" fmla="*/ 814388 h 6886575"/>
              <a:gd name="connsiteX3" fmla="*/ 7472381 w 7472381"/>
              <a:gd name="connsiteY3" fmla="*/ 6411516 h 6886575"/>
              <a:gd name="connsiteX4" fmla="*/ 7472381 w 7472381"/>
              <a:gd name="connsiteY4" fmla="*/ 6886575 h 6886575"/>
              <a:gd name="connsiteX5" fmla="*/ 6992676 w 7472381"/>
              <a:gd name="connsiteY5" fmla="*/ 6886575 h 6886575"/>
              <a:gd name="connsiteX6" fmla="*/ 1946893 w 7472381"/>
              <a:gd name="connsiteY6" fmla="*/ 6886575 h 6886575"/>
              <a:gd name="connsiteX7" fmla="*/ 1506276 w 7472381"/>
              <a:gd name="connsiteY7" fmla="*/ 6686550 h 6886575"/>
              <a:gd name="connsiteX8" fmla="*/ 1314394 w 7472381"/>
              <a:gd name="connsiteY8" fmla="*/ 6457949 h 6886575"/>
              <a:gd name="connsiteX9" fmla="*/ 1246880 w 7472381"/>
              <a:gd name="connsiteY9" fmla="*/ 6393656 h 6886575"/>
              <a:gd name="connsiteX10" fmla="*/ 1079872 w 7472381"/>
              <a:gd name="connsiteY10" fmla="*/ 6307931 h 6886575"/>
              <a:gd name="connsiteX11" fmla="*/ 788495 w 7472381"/>
              <a:gd name="connsiteY11" fmla="*/ 6125765 h 6886575"/>
              <a:gd name="connsiteX12" fmla="*/ 895097 w 7472381"/>
              <a:gd name="connsiteY12" fmla="*/ 6082903 h 6886575"/>
              <a:gd name="connsiteX13" fmla="*/ 1204239 w 7472381"/>
              <a:gd name="connsiteY13" fmla="*/ 6193631 h 6886575"/>
              <a:gd name="connsiteX14" fmla="*/ 1428102 w 7472381"/>
              <a:gd name="connsiteY14" fmla="*/ 6222206 h 6886575"/>
              <a:gd name="connsiteX15" fmla="*/ 1111852 w 7472381"/>
              <a:gd name="connsiteY15" fmla="*/ 6029325 h 6886575"/>
              <a:gd name="connsiteX16" fmla="*/ 806262 w 7472381"/>
              <a:gd name="connsiteY16" fmla="*/ 5779294 h 6886575"/>
              <a:gd name="connsiteX17" fmla="*/ 1040785 w 7472381"/>
              <a:gd name="connsiteY17" fmla="*/ 5825728 h 6886575"/>
              <a:gd name="connsiteX18" fmla="*/ 1051445 w 7472381"/>
              <a:gd name="connsiteY18" fmla="*/ 5793581 h 6886575"/>
              <a:gd name="connsiteX19" fmla="*/ 845349 w 7472381"/>
              <a:gd name="connsiteY19" fmla="*/ 5497115 h 6886575"/>
              <a:gd name="connsiteX20" fmla="*/ 745855 w 7472381"/>
              <a:gd name="connsiteY20" fmla="*/ 5375672 h 6886575"/>
              <a:gd name="connsiteX21" fmla="*/ 291024 w 7472381"/>
              <a:gd name="connsiteY21" fmla="*/ 5014913 h 6886575"/>
              <a:gd name="connsiteX22" fmla="*/ 724535 w 7472381"/>
              <a:gd name="connsiteY22" fmla="*/ 5175647 h 6886575"/>
              <a:gd name="connsiteX23" fmla="*/ 276811 w 7472381"/>
              <a:gd name="connsiteY23" fmla="*/ 4825603 h 6886575"/>
              <a:gd name="connsiteX24" fmla="*/ 60055 w 7472381"/>
              <a:gd name="connsiteY24" fmla="*/ 4697016 h 6886575"/>
              <a:gd name="connsiteX25" fmla="*/ 6755 w 7472381"/>
              <a:gd name="connsiteY25" fmla="*/ 4622006 h 6886575"/>
              <a:gd name="connsiteX26" fmla="*/ 102696 w 7472381"/>
              <a:gd name="connsiteY26" fmla="*/ 4604146 h 6886575"/>
              <a:gd name="connsiteX27" fmla="*/ 397625 w 7472381"/>
              <a:gd name="connsiteY27" fmla="*/ 4632722 h 6886575"/>
              <a:gd name="connsiteX28" fmla="*/ 31628 w 7472381"/>
              <a:gd name="connsiteY28" fmla="*/ 4396978 h 6886575"/>
              <a:gd name="connsiteX29" fmla="*/ 305237 w 7472381"/>
              <a:gd name="connsiteY29" fmla="*/ 4432697 h 6886575"/>
              <a:gd name="connsiteX30" fmla="*/ 383412 w 7472381"/>
              <a:gd name="connsiteY30" fmla="*/ 4339828 h 6886575"/>
              <a:gd name="connsiteX31" fmla="*/ 511333 w 7472381"/>
              <a:gd name="connsiteY31" fmla="*/ 4189810 h 6886575"/>
              <a:gd name="connsiteX32" fmla="*/ 600167 w 7472381"/>
              <a:gd name="connsiteY32" fmla="*/ 4107656 h 6886575"/>
              <a:gd name="connsiteX33" fmla="*/ 635701 w 7472381"/>
              <a:gd name="connsiteY33" fmla="*/ 3843337 h 6886575"/>
              <a:gd name="connsiteX34" fmla="*/ 561080 w 7472381"/>
              <a:gd name="connsiteY34" fmla="*/ 3554015 h 6886575"/>
              <a:gd name="connsiteX35" fmla="*/ 354985 w 7472381"/>
              <a:gd name="connsiteY35" fmla="*/ 3407569 h 6886575"/>
              <a:gd name="connsiteX36" fmla="*/ 415392 w 7472381"/>
              <a:gd name="connsiteY36" fmla="*/ 3243263 h 6886575"/>
              <a:gd name="connsiteX37" fmla="*/ 852456 w 7472381"/>
              <a:gd name="connsiteY37" fmla="*/ 3343275 h 6886575"/>
              <a:gd name="connsiteX38" fmla="*/ 202190 w 7472381"/>
              <a:gd name="connsiteY38" fmla="*/ 2953940 h 6886575"/>
              <a:gd name="connsiteX39" fmla="*/ 312344 w 7472381"/>
              <a:gd name="connsiteY39" fmla="*/ 2936081 h 6886575"/>
              <a:gd name="connsiteX40" fmla="*/ 706768 w 7472381"/>
              <a:gd name="connsiteY40" fmla="*/ 2714625 h 6886575"/>
              <a:gd name="connsiteX41" fmla="*/ 728088 w 7472381"/>
              <a:gd name="connsiteY41" fmla="*/ 2703909 h 6886575"/>
              <a:gd name="connsiteX42" fmla="*/ 795602 w 7472381"/>
              <a:gd name="connsiteY42" fmla="*/ 2564606 h 6886575"/>
              <a:gd name="connsiteX43" fmla="*/ 1008804 w 7472381"/>
              <a:gd name="connsiteY43" fmla="*/ 2543175 h 6886575"/>
              <a:gd name="connsiteX44" fmla="*/ 1186473 w 7472381"/>
              <a:gd name="connsiteY44" fmla="*/ 2575322 h 6886575"/>
              <a:gd name="connsiteX45" fmla="*/ 1378355 w 7472381"/>
              <a:gd name="connsiteY45" fmla="*/ 2536031 h 6886575"/>
              <a:gd name="connsiteX46" fmla="*/ 1548916 w 7472381"/>
              <a:gd name="connsiteY46" fmla="*/ 2553891 h 6886575"/>
              <a:gd name="connsiteX47" fmla="*/ 1694604 w 7472381"/>
              <a:gd name="connsiteY47" fmla="*/ 2528888 h 6886575"/>
              <a:gd name="connsiteX48" fmla="*/ 1552469 w 7472381"/>
              <a:gd name="connsiteY48" fmla="*/ 2411015 h 6886575"/>
              <a:gd name="connsiteX49" fmla="*/ 1353481 w 7472381"/>
              <a:gd name="connsiteY49" fmla="*/ 2411015 h 6886575"/>
              <a:gd name="connsiteX50" fmla="*/ 1211346 w 7472381"/>
              <a:gd name="connsiteY50" fmla="*/ 2336007 h 6886575"/>
              <a:gd name="connsiteX51" fmla="*/ 1076318 w 7472381"/>
              <a:gd name="connsiteY51" fmla="*/ 2200275 h 6886575"/>
              <a:gd name="connsiteX52" fmla="*/ 600167 w 7472381"/>
              <a:gd name="connsiteY52" fmla="*/ 1982390 h 6886575"/>
              <a:gd name="connsiteX53" fmla="*/ 514886 w 7472381"/>
              <a:gd name="connsiteY53" fmla="*/ 1900238 h 6886575"/>
              <a:gd name="connsiteX54" fmla="*/ 1872273 w 7472381"/>
              <a:gd name="connsiteY54" fmla="*/ 2218135 h 6886575"/>
              <a:gd name="connsiteX55" fmla="*/ 1452975 w 7472381"/>
              <a:gd name="connsiteY55" fmla="*/ 2085975 h 6886575"/>
              <a:gd name="connsiteX56" fmla="*/ 1737245 w 7472381"/>
              <a:gd name="connsiteY56" fmla="*/ 2110978 h 6886575"/>
              <a:gd name="connsiteX57" fmla="*/ 1893593 w 7472381"/>
              <a:gd name="connsiteY57" fmla="*/ 2021681 h 6886575"/>
              <a:gd name="connsiteX58" fmla="*/ 1893593 w 7472381"/>
              <a:gd name="connsiteY58" fmla="*/ 1993106 h 6886575"/>
              <a:gd name="connsiteX59" fmla="*/ 1776332 w 7472381"/>
              <a:gd name="connsiteY59" fmla="*/ 1910953 h 6886575"/>
              <a:gd name="connsiteX60" fmla="*/ 1708818 w 7472381"/>
              <a:gd name="connsiteY60" fmla="*/ 1857375 h 6886575"/>
              <a:gd name="connsiteX61" fmla="*/ 1524043 w 7472381"/>
              <a:gd name="connsiteY61" fmla="*/ 1664493 h 6886575"/>
              <a:gd name="connsiteX62" fmla="*/ 1655517 w 7472381"/>
              <a:gd name="connsiteY62" fmla="*/ 1643062 h 6886575"/>
              <a:gd name="connsiteX63" fmla="*/ 1705264 w 7472381"/>
              <a:gd name="connsiteY63" fmla="*/ 1603772 h 6886575"/>
              <a:gd name="connsiteX64" fmla="*/ 1669731 w 7472381"/>
              <a:gd name="connsiteY64" fmla="*/ 1546622 h 6886575"/>
              <a:gd name="connsiteX65" fmla="*/ 1261093 w 7472381"/>
              <a:gd name="connsiteY65" fmla="*/ 1371600 h 6886575"/>
              <a:gd name="connsiteX66" fmla="*/ 1229113 w 7472381"/>
              <a:gd name="connsiteY66" fmla="*/ 1235869 h 6886575"/>
              <a:gd name="connsiteX67" fmla="*/ 1307287 w 7472381"/>
              <a:gd name="connsiteY67" fmla="*/ 1214437 h 6886575"/>
              <a:gd name="connsiteX68" fmla="*/ 1396121 w 7472381"/>
              <a:gd name="connsiteY68" fmla="*/ 1225153 h 6886575"/>
              <a:gd name="connsiteX69" fmla="*/ 1325054 w 7472381"/>
              <a:gd name="connsiteY69" fmla="*/ 1117997 h 6886575"/>
              <a:gd name="connsiteX70" fmla="*/ 1037231 w 7472381"/>
              <a:gd name="connsiteY70" fmla="*/ 1010841 h 6886575"/>
              <a:gd name="connsiteX71" fmla="*/ 983931 w 7472381"/>
              <a:gd name="connsiteY71" fmla="*/ 953690 h 6886575"/>
              <a:gd name="connsiteX72" fmla="*/ 1054998 w 7472381"/>
              <a:gd name="connsiteY72" fmla="*/ 925115 h 6886575"/>
              <a:gd name="connsiteX73" fmla="*/ 1108299 w 7472381"/>
              <a:gd name="connsiteY73" fmla="*/ 914400 h 6886575"/>
              <a:gd name="connsiteX74" fmla="*/ 6755 w 7472381"/>
              <a:gd name="connsiteY74" fmla="*/ 467915 h 6886575"/>
              <a:gd name="connsiteX75" fmla="*/ 255490 w 7472381"/>
              <a:gd name="connsiteY75" fmla="*/ 464344 h 6886575"/>
              <a:gd name="connsiteX76" fmla="*/ 500673 w 7472381"/>
              <a:gd name="connsiteY76" fmla="*/ 535781 h 6886575"/>
              <a:gd name="connsiteX77" fmla="*/ 760069 w 7472381"/>
              <a:gd name="connsiteY77" fmla="*/ 525066 h 6886575"/>
              <a:gd name="connsiteX78" fmla="*/ 1005251 w 7472381"/>
              <a:gd name="connsiteY78" fmla="*/ 560785 h 6886575"/>
              <a:gd name="connsiteX79" fmla="*/ 1218453 w 7472381"/>
              <a:gd name="connsiteY79" fmla="*/ 560785 h 6886575"/>
              <a:gd name="connsiteX80" fmla="*/ 1019464 w 7472381"/>
              <a:gd name="connsiteY80" fmla="*/ 507206 h 6886575"/>
              <a:gd name="connsiteX81" fmla="*/ 944844 w 7472381"/>
              <a:gd name="connsiteY81" fmla="*/ 417909 h 6886575"/>
              <a:gd name="connsiteX82" fmla="*/ 969717 w 7472381"/>
              <a:gd name="connsiteY82" fmla="*/ 335757 h 6886575"/>
              <a:gd name="connsiteX83" fmla="*/ 1051445 w 7472381"/>
              <a:gd name="connsiteY83" fmla="*/ 360759 h 6886575"/>
              <a:gd name="connsiteX84" fmla="*/ 1147386 w 7472381"/>
              <a:gd name="connsiteY84" fmla="*/ 453629 h 6886575"/>
              <a:gd name="connsiteX85" fmla="*/ 1168706 w 7472381"/>
              <a:gd name="connsiteY85" fmla="*/ 396478 h 6886575"/>
              <a:gd name="connsiteX86" fmla="*/ 1225560 w 7472381"/>
              <a:gd name="connsiteY86" fmla="*/ 353615 h 6886575"/>
              <a:gd name="connsiteX87" fmla="*/ 1552469 w 7472381"/>
              <a:gd name="connsiteY87" fmla="*/ 375047 h 6886575"/>
              <a:gd name="connsiteX88" fmla="*/ 1335714 w 7472381"/>
              <a:gd name="connsiteY88" fmla="*/ 192881 h 6886575"/>
              <a:gd name="connsiteX89" fmla="*/ 1197133 w 7472381"/>
              <a:gd name="connsiteY89" fmla="*/ 164306 h 6886575"/>
              <a:gd name="connsiteX90" fmla="*/ 1165153 w 7472381"/>
              <a:gd name="connsiteY90" fmla="*/ 89297 h 6886575"/>
              <a:gd name="connsiteX91" fmla="*/ 1229113 w 7472381"/>
              <a:gd name="connsiteY91" fmla="*/ 71437 h 6886575"/>
              <a:gd name="connsiteX92" fmla="*/ 1548916 w 7472381"/>
              <a:gd name="connsiteY92" fmla="*/ 135731 h 6886575"/>
              <a:gd name="connsiteX93" fmla="*/ 1602217 w 7472381"/>
              <a:gd name="connsiteY93" fmla="*/ 110728 h 6886575"/>
              <a:gd name="connsiteX94" fmla="*/ 1232666 w 7472381"/>
              <a:gd name="connsiteY94" fmla="*/ 0 h 6886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7472381" h="6886575">
                <a:moveTo>
                  <a:pt x="1232666" y="0"/>
                </a:moveTo>
                <a:lnTo>
                  <a:pt x="7472381" y="0"/>
                </a:lnTo>
                <a:lnTo>
                  <a:pt x="7472381" y="814388"/>
                </a:lnTo>
                <a:lnTo>
                  <a:pt x="7472381" y="6411516"/>
                </a:lnTo>
                <a:lnTo>
                  <a:pt x="7472381" y="6886575"/>
                </a:lnTo>
                <a:lnTo>
                  <a:pt x="6992676" y="6886575"/>
                </a:lnTo>
                <a:lnTo>
                  <a:pt x="1946893" y="6886575"/>
                </a:lnTo>
                <a:cubicBezTo>
                  <a:pt x="1801205" y="6815137"/>
                  <a:pt x="1662624" y="6729412"/>
                  <a:pt x="1506276" y="6686550"/>
                </a:cubicBezTo>
                <a:cubicBezTo>
                  <a:pt x="1399675" y="6657975"/>
                  <a:pt x="1296627" y="6607969"/>
                  <a:pt x="1314394" y="6457949"/>
                </a:cubicBezTo>
                <a:cubicBezTo>
                  <a:pt x="1317947" y="6415087"/>
                  <a:pt x="1289520" y="6382941"/>
                  <a:pt x="1246880" y="6393656"/>
                </a:cubicBezTo>
                <a:cubicBezTo>
                  <a:pt x="1165153" y="6415087"/>
                  <a:pt x="1126065" y="6354365"/>
                  <a:pt x="1079872" y="6307931"/>
                </a:cubicBezTo>
                <a:cubicBezTo>
                  <a:pt x="998144" y="6225779"/>
                  <a:pt x="919970" y="6140052"/>
                  <a:pt x="788495" y="6125765"/>
                </a:cubicBezTo>
                <a:cubicBezTo>
                  <a:pt x="813369" y="6061471"/>
                  <a:pt x="856009" y="6068615"/>
                  <a:pt x="895097" y="6082903"/>
                </a:cubicBezTo>
                <a:cubicBezTo>
                  <a:pt x="998144" y="6118622"/>
                  <a:pt x="1101192" y="6157912"/>
                  <a:pt x="1204239" y="6193631"/>
                </a:cubicBezTo>
                <a:cubicBezTo>
                  <a:pt x="1271754" y="6215062"/>
                  <a:pt x="1339267" y="6247209"/>
                  <a:pt x="1428102" y="6222206"/>
                </a:cubicBezTo>
                <a:cubicBezTo>
                  <a:pt x="1349928" y="6093619"/>
                  <a:pt x="1218453" y="6068615"/>
                  <a:pt x="1111852" y="6029325"/>
                </a:cubicBezTo>
                <a:cubicBezTo>
                  <a:pt x="980377" y="5979319"/>
                  <a:pt x="902203" y="5886450"/>
                  <a:pt x="806262" y="5779294"/>
                </a:cubicBezTo>
                <a:cubicBezTo>
                  <a:pt x="902203" y="5750719"/>
                  <a:pt x="962610" y="5829300"/>
                  <a:pt x="1040785" y="5825728"/>
                </a:cubicBezTo>
                <a:cubicBezTo>
                  <a:pt x="1044338" y="5815012"/>
                  <a:pt x="1051445" y="5793581"/>
                  <a:pt x="1051445" y="5793581"/>
                </a:cubicBezTo>
                <a:cubicBezTo>
                  <a:pt x="923523" y="5736431"/>
                  <a:pt x="866670" y="5629275"/>
                  <a:pt x="845349" y="5497115"/>
                </a:cubicBezTo>
                <a:cubicBezTo>
                  <a:pt x="838243" y="5429250"/>
                  <a:pt x="792049" y="5407819"/>
                  <a:pt x="745855" y="5375672"/>
                </a:cubicBezTo>
                <a:cubicBezTo>
                  <a:pt x="589507" y="5264943"/>
                  <a:pt x="422499" y="5164931"/>
                  <a:pt x="291024" y="5014913"/>
                </a:cubicBezTo>
                <a:cubicBezTo>
                  <a:pt x="443819" y="5032771"/>
                  <a:pt x="564633" y="5132784"/>
                  <a:pt x="724535" y="5175647"/>
                </a:cubicBezTo>
                <a:cubicBezTo>
                  <a:pt x="596614" y="5011340"/>
                  <a:pt x="429605" y="4925615"/>
                  <a:pt x="276811" y="4825603"/>
                </a:cubicBezTo>
                <a:cubicBezTo>
                  <a:pt x="205743" y="4779169"/>
                  <a:pt x="141783" y="4722018"/>
                  <a:pt x="60055" y="4697016"/>
                </a:cubicBezTo>
                <a:cubicBezTo>
                  <a:pt x="31628" y="4689872"/>
                  <a:pt x="-18119" y="4672013"/>
                  <a:pt x="6755" y="4622006"/>
                </a:cubicBezTo>
                <a:cubicBezTo>
                  <a:pt x="28075" y="4579144"/>
                  <a:pt x="67162" y="4593432"/>
                  <a:pt x="102696" y="4604146"/>
                </a:cubicBezTo>
                <a:cubicBezTo>
                  <a:pt x="187976" y="4632722"/>
                  <a:pt x="280364" y="4632722"/>
                  <a:pt x="397625" y="4632722"/>
                </a:cubicBezTo>
                <a:cubicBezTo>
                  <a:pt x="298131" y="4496990"/>
                  <a:pt x="116909" y="4539853"/>
                  <a:pt x="31628" y="4396978"/>
                </a:cubicBezTo>
                <a:cubicBezTo>
                  <a:pt x="138229" y="4371976"/>
                  <a:pt x="219957" y="4421982"/>
                  <a:pt x="305237" y="4432697"/>
                </a:cubicBezTo>
                <a:cubicBezTo>
                  <a:pt x="383412" y="4443413"/>
                  <a:pt x="401178" y="4418409"/>
                  <a:pt x="383412" y="4339828"/>
                </a:cubicBezTo>
                <a:cubicBezTo>
                  <a:pt x="354985" y="4218385"/>
                  <a:pt x="397625" y="4157662"/>
                  <a:pt x="511333" y="4189810"/>
                </a:cubicBezTo>
                <a:cubicBezTo>
                  <a:pt x="617934" y="4221956"/>
                  <a:pt x="628594" y="4175522"/>
                  <a:pt x="600167" y="4107656"/>
                </a:cubicBezTo>
                <a:cubicBezTo>
                  <a:pt x="557527" y="4007644"/>
                  <a:pt x="603720" y="3929063"/>
                  <a:pt x="635701" y="3843337"/>
                </a:cubicBezTo>
                <a:cubicBezTo>
                  <a:pt x="685448" y="3714750"/>
                  <a:pt x="664128" y="3650456"/>
                  <a:pt x="561080" y="3554015"/>
                </a:cubicBezTo>
                <a:cubicBezTo>
                  <a:pt x="500673" y="3500438"/>
                  <a:pt x="440265" y="3454003"/>
                  <a:pt x="354985" y="3407569"/>
                </a:cubicBezTo>
                <a:cubicBezTo>
                  <a:pt x="550420" y="3382565"/>
                  <a:pt x="347878" y="3296841"/>
                  <a:pt x="415392" y="3243263"/>
                </a:cubicBezTo>
                <a:cubicBezTo>
                  <a:pt x="553973" y="3221831"/>
                  <a:pt x="664128" y="3393282"/>
                  <a:pt x="852456" y="3343275"/>
                </a:cubicBezTo>
                <a:cubicBezTo>
                  <a:pt x="625041" y="3196828"/>
                  <a:pt x="369198" y="3150393"/>
                  <a:pt x="202190" y="2953940"/>
                </a:cubicBezTo>
                <a:cubicBezTo>
                  <a:pt x="241277" y="2911078"/>
                  <a:pt x="280364" y="2953940"/>
                  <a:pt x="312344" y="2936081"/>
                </a:cubicBezTo>
                <a:cubicBezTo>
                  <a:pt x="312344" y="2925365"/>
                  <a:pt x="685448" y="2993232"/>
                  <a:pt x="706768" y="2714625"/>
                </a:cubicBezTo>
                <a:cubicBezTo>
                  <a:pt x="713875" y="2714625"/>
                  <a:pt x="720982" y="2714625"/>
                  <a:pt x="728088" y="2703909"/>
                </a:cubicBezTo>
                <a:cubicBezTo>
                  <a:pt x="767175" y="2664619"/>
                  <a:pt x="731642" y="2571750"/>
                  <a:pt x="795602" y="2564606"/>
                </a:cubicBezTo>
                <a:cubicBezTo>
                  <a:pt x="866670" y="2557462"/>
                  <a:pt x="934184" y="2525315"/>
                  <a:pt x="1008804" y="2543175"/>
                </a:cubicBezTo>
                <a:cubicBezTo>
                  <a:pt x="1065658" y="2557462"/>
                  <a:pt x="1126065" y="2575322"/>
                  <a:pt x="1186473" y="2575322"/>
                </a:cubicBezTo>
                <a:cubicBezTo>
                  <a:pt x="1250433" y="2575322"/>
                  <a:pt x="1339267" y="2696766"/>
                  <a:pt x="1378355" y="2536031"/>
                </a:cubicBezTo>
                <a:cubicBezTo>
                  <a:pt x="1378355" y="2528888"/>
                  <a:pt x="1488509" y="2546747"/>
                  <a:pt x="1548916" y="2553891"/>
                </a:cubicBezTo>
                <a:cubicBezTo>
                  <a:pt x="1598663" y="2561035"/>
                  <a:pt x="1659071" y="2593181"/>
                  <a:pt x="1694604" y="2528888"/>
                </a:cubicBezTo>
                <a:cubicBezTo>
                  <a:pt x="1712371" y="2489596"/>
                  <a:pt x="1627090" y="2418159"/>
                  <a:pt x="1552469" y="2411015"/>
                </a:cubicBezTo>
                <a:cubicBezTo>
                  <a:pt x="1484956" y="2403872"/>
                  <a:pt x="1417442" y="2396728"/>
                  <a:pt x="1353481" y="2411015"/>
                </a:cubicBezTo>
                <a:cubicBezTo>
                  <a:pt x="1275307" y="2428875"/>
                  <a:pt x="1232666" y="2400300"/>
                  <a:pt x="1211346" y="2336007"/>
                </a:cubicBezTo>
                <a:cubicBezTo>
                  <a:pt x="1186473" y="2268141"/>
                  <a:pt x="1140279" y="2232422"/>
                  <a:pt x="1076318" y="2200275"/>
                </a:cubicBezTo>
                <a:cubicBezTo>
                  <a:pt x="919970" y="2121694"/>
                  <a:pt x="770729" y="2028825"/>
                  <a:pt x="600167" y="1982390"/>
                </a:cubicBezTo>
                <a:cubicBezTo>
                  <a:pt x="568187" y="1975246"/>
                  <a:pt x="529100" y="1960959"/>
                  <a:pt x="514886" y="1900238"/>
                </a:cubicBezTo>
                <a:cubicBezTo>
                  <a:pt x="976824" y="1993106"/>
                  <a:pt x="1396121" y="2232422"/>
                  <a:pt x="1872273" y="2218135"/>
                </a:cubicBezTo>
                <a:cubicBezTo>
                  <a:pt x="1744351" y="2143125"/>
                  <a:pt x="1591557" y="2139554"/>
                  <a:pt x="1452975" y="2085975"/>
                </a:cubicBezTo>
                <a:cubicBezTo>
                  <a:pt x="1552469" y="2046685"/>
                  <a:pt x="1644857" y="2089547"/>
                  <a:pt x="1737245" y="2110978"/>
                </a:cubicBezTo>
                <a:cubicBezTo>
                  <a:pt x="1815419" y="2128837"/>
                  <a:pt x="1886486" y="2132410"/>
                  <a:pt x="1893593" y="2021681"/>
                </a:cubicBezTo>
                <a:cubicBezTo>
                  <a:pt x="1893593" y="2010965"/>
                  <a:pt x="1893593" y="2003821"/>
                  <a:pt x="1893593" y="1993106"/>
                </a:cubicBezTo>
                <a:cubicBezTo>
                  <a:pt x="1865166" y="1946672"/>
                  <a:pt x="1826079" y="1925240"/>
                  <a:pt x="1776332" y="1910953"/>
                </a:cubicBezTo>
                <a:cubicBezTo>
                  <a:pt x="1747905" y="1903809"/>
                  <a:pt x="1708818" y="1889522"/>
                  <a:pt x="1708818" y="1857375"/>
                </a:cubicBezTo>
                <a:cubicBezTo>
                  <a:pt x="1712371" y="1735931"/>
                  <a:pt x="1616430" y="1700212"/>
                  <a:pt x="1524043" y="1664493"/>
                </a:cubicBezTo>
                <a:cubicBezTo>
                  <a:pt x="1573790" y="1603772"/>
                  <a:pt x="1616430" y="1646635"/>
                  <a:pt x="1655517" y="1643062"/>
                </a:cubicBezTo>
                <a:cubicBezTo>
                  <a:pt x="1680391" y="1639491"/>
                  <a:pt x="1705264" y="1635919"/>
                  <a:pt x="1705264" y="1603772"/>
                </a:cubicBezTo>
                <a:cubicBezTo>
                  <a:pt x="1705264" y="1578769"/>
                  <a:pt x="1694604" y="1546622"/>
                  <a:pt x="1669731" y="1546622"/>
                </a:cubicBezTo>
                <a:cubicBezTo>
                  <a:pt x="1513383" y="1543050"/>
                  <a:pt x="1424548" y="1371600"/>
                  <a:pt x="1261093" y="1371600"/>
                </a:cubicBezTo>
                <a:cubicBezTo>
                  <a:pt x="1161599" y="1371600"/>
                  <a:pt x="1310841" y="1275159"/>
                  <a:pt x="1229113" y="1235869"/>
                </a:cubicBezTo>
                <a:cubicBezTo>
                  <a:pt x="1211346" y="1225153"/>
                  <a:pt x="1278860" y="1210866"/>
                  <a:pt x="1307287" y="1214437"/>
                </a:cubicBezTo>
                <a:cubicBezTo>
                  <a:pt x="1335714" y="1218009"/>
                  <a:pt x="1360588" y="1243013"/>
                  <a:pt x="1396121" y="1225153"/>
                </a:cubicBezTo>
                <a:cubicBezTo>
                  <a:pt x="1413888" y="1160860"/>
                  <a:pt x="1367694" y="1135856"/>
                  <a:pt x="1325054" y="1117997"/>
                </a:cubicBezTo>
                <a:cubicBezTo>
                  <a:pt x="1232666" y="1075135"/>
                  <a:pt x="1140279" y="1025129"/>
                  <a:pt x="1037231" y="1010841"/>
                </a:cubicBezTo>
                <a:cubicBezTo>
                  <a:pt x="1001698" y="1007269"/>
                  <a:pt x="980377" y="989409"/>
                  <a:pt x="983931" y="953690"/>
                </a:cubicBezTo>
                <a:cubicBezTo>
                  <a:pt x="991037" y="907256"/>
                  <a:pt x="1026571" y="921544"/>
                  <a:pt x="1054998" y="925115"/>
                </a:cubicBezTo>
                <a:cubicBezTo>
                  <a:pt x="1072765" y="928688"/>
                  <a:pt x="1090532" y="939403"/>
                  <a:pt x="1108299" y="914400"/>
                </a:cubicBezTo>
                <a:cubicBezTo>
                  <a:pt x="692555" y="660797"/>
                  <a:pt x="472246" y="675085"/>
                  <a:pt x="6755" y="467915"/>
                </a:cubicBezTo>
                <a:cubicBezTo>
                  <a:pt x="109802" y="428625"/>
                  <a:pt x="184423" y="457200"/>
                  <a:pt x="255490" y="464344"/>
                </a:cubicBezTo>
                <a:cubicBezTo>
                  <a:pt x="433159" y="482203"/>
                  <a:pt x="323004" y="514350"/>
                  <a:pt x="500673" y="535781"/>
                </a:cubicBezTo>
                <a:cubicBezTo>
                  <a:pt x="585954" y="546497"/>
                  <a:pt x="664128" y="582216"/>
                  <a:pt x="760069" y="525066"/>
                </a:cubicBezTo>
                <a:cubicBezTo>
                  <a:pt x="824029" y="485775"/>
                  <a:pt x="927077" y="528637"/>
                  <a:pt x="1005251" y="560785"/>
                </a:cubicBezTo>
                <a:cubicBezTo>
                  <a:pt x="1069212" y="589360"/>
                  <a:pt x="1133172" y="596503"/>
                  <a:pt x="1218453" y="560785"/>
                </a:cubicBezTo>
                <a:cubicBezTo>
                  <a:pt x="1140279" y="539354"/>
                  <a:pt x="1079872" y="521494"/>
                  <a:pt x="1019464" y="507206"/>
                </a:cubicBezTo>
                <a:cubicBezTo>
                  <a:pt x="969717" y="496491"/>
                  <a:pt x="941290" y="471488"/>
                  <a:pt x="944844" y="417909"/>
                </a:cubicBezTo>
                <a:cubicBezTo>
                  <a:pt x="944844" y="389334"/>
                  <a:pt x="934184" y="350044"/>
                  <a:pt x="969717" y="335757"/>
                </a:cubicBezTo>
                <a:cubicBezTo>
                  <a:pt x="998144" y="321469"/>
                  <a:pt x="1037231" y="335757"/>
                  <a:pt x="1051445" y="360759"/>
                </a:cubicBezTo>
                <a:cubicBezTo>
                  <a:pt x="1069212" y="407194"/>
                  <a:pt x="1086978" y="450056"/>
                  <a:pt x="1147386" y="453629"/>
                </a:cubicBezTo>
                <a:cubicBezTo>
                  <a:pt x="1229113" y="460771"/>
                  <a:pt x="1182919" y="432197"/>
                  <a:pt x="1168706" y="396478"/>
                </a:cubicBezTo>
                <a:cubicBezTo>
                  <a:pt x="1154492" y="357188"/>
                  <a:pt x="1197133" y="346472"/>
                  <a:pt x="1225560" y="353615"/>
                </a:cubicBezTo>
                <a:cubicBezTo>
                  <a:pt x="1332161" y="385763"/>
                  <a:pt x="1442315" y="328613"/>
                  <a:pt x="1552469" y="375047"/>
                </a:cubicBezTo>
                <a:cubicBezTo>
                  <a:pt x="1524043" y="260747"/>
                  <a:pt x="1463635" y="210741"/>
                  <a:pt x="1335714" y="192881"/>
                </a:cubicBezTo>
                <a:cubicBezTo>
                  <a:pt x="1289520" y="189310"/>
                  <a:pt x="1239773" y="196453"/>
                  <a:pt x="1197133" y="164306"/>
                </a:cubicBezTo>
                <a:cubicBezTo>
                  <a:pt x="1172259" y="146447"/>
                  <a:pt x="1147386" y="125016"/>
                  <a:pt x="1165153" y="89297"/>
                </a:cubicBezTo>
                <a:cubicBezTo>
                  <a:pt x="1175813" y="64294"/>
                  <a:pt x="1204239" y="64294"/>
                  <a:pt x="1229113" y="71437"/>
                </a:cubicBezTo>
                <a:cubicBezTo>
                  <a:pt x="1332161" y="110728"/>
                  <a:pt x="1442315" y="121444"/>
                  <a:pt x="1548916" y="135731"/>
                </a:cubicBezTo>
                <a:cubicBezTo>
                  <a:pt x="1566683" y="139303"/>
                  <a:pt x="1584450" y="146447"/>
                  <a:pt x="1602217" y="110728"/>
                </a:cubicBezTo>
                <a:cubicBezTo>
                  <a:pt x="1477849" y="78581"/>
                  <a:pt x="1357034" y="35719"/>
                  <a:pt x="1232666" y="0"/>
                </a:cubicBezTo>
                <a:close/>
              </a:path>
            </a:pathLst>
          </a:custGeom>
          <a:solidFill>
            <a:schemeClr val="accent1">
              <a:alpha val="20000"/>
            </a:schemeClr>
          </a:solidFill>
          <a:ln w="32707" cap="flat">
            <a:noFill/>
            <a:prstDash val="solid"/>
            <a:miter/>
          </a:ln>
        </p:spPr>
        <p:txBody>
          <a:bodyPr rtlCol="0" anchor="ctr"/>
          <a:lstStyle/>
          <a:p>
            <a:endParaRPr lang="en-US">
              <a:solidFill>
                <a:schemeClr val="tx1"/>
              </a:solidFill>
            </a:endParaRPr>
          </a:p>
        </p:txBody>
      </p:sp>
      <p:sp>
        <p:nvSpPr>
          <p:cNvPr id="2" name="Title 1">
            <a:extLst>
              <a:ext uri="{FF2B5EF4-FFF2-40B4-BE49-F238E27FC236}">
                <a16:creationId xmlns:a16="http://schemas.microsoft.com/office/drawing/2014/main" id="{146AD042-DE90-4088-8A07-B9A64C2CE03E}"/>
              </a:ext>
            </a:extLst>
          </p:cNvPr>
          <p:cNvSpPr>
            <a:spLocks noGrp="1"/>
          </p:cNvSpPr>
          <p:nvPr>
            <p:ph type="title"/>
          </p:nvPr>
        </p:nvSpPr>
        <p:spPr>
          <a:xfrm>
            <a:off x="839788" y="640080"/>
            <a:ext cx="3886200" cy="2953512"/>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F2FFC98-62A0-445A-BEDA-785BE925A1D8}"/>
              </a:ext>
            </a:extLst>
          </p:cNvPr>
          <p:cNvSpPr>
            <a:spLocks noGrp="1"/>
          </p:cNvSpPr>
          <p:nvPr>
            <p:ph idx="1"/>
          </p:nvPr>
        </p:nvSpPr>
        <p:spPr>
          <a:xfrm>
            <a:off x="7059168" y="640080"/>
            <a:ext cx="4489704" cy="5596128"/>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DB4D7827-8489-4EE4-88EE-16685FE6DE8A}"/>
              </a:ext>
            </a:extLst>
          </p:cNvPr>
          <p:cNvSpPr>
            <a:spLocks noGrp="1"/>
          </p:cNvSpPr>
          <p:nvPr>
            <p:ph type="body" sz="half" idx="2"/>
          </p:nvPr>
        </p:nvSpPr>
        <p:spPr>
          <a:xfrm>
            <a:off x="839788" y="3776472"/>
            <a:ext cx="3886200" cy="246888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C33534F-EA91-4A50-B0F6-10D689E458EF}"/>
              </a:ext>
            </a:extLst>
          </p:cNvPr>
          <p:cNvSpPr>
            <a:spLocks noGrp="1"/>
          </p:cNvSpPr>
          <p:nvPr>
            <p:ph type="dt" sz="half" idx="10"/>
          </p:nvPr>
        </p:nvSpPr>
        <p:spPr/>
        <p:txBody>
          <a:bodyPr/>
          <a:lstStyle/>
          <a:p>
            <a:fld id="{869CBCDE-FFB6-3B4B-A3F5-B599B8C4DF31}" type="datetime1">
              <a:rPr lang="nb-NO" smtClean="0"/>
              <a:t>27.05.2026</a:t>
            </a:fld>
            <a:endParaRPr lang="en-US"/>
          </a:p>
        </p:txBody>
      </p:sp>
      <p:sp>
        <p:nvSpPr>
          <p:cNvPr id="6" name="Footer Placeholder 5">
            <a:extLst>
              <a:ext uri="{FF2B5EF4-FFF2-40B4-BE49-F238E27FC236}">
                <a16:creationId xmlns:a16="http://schemas.microsoft.com/office/drawing/2014/main" id="{6C20F3F7-8B4B-4015-AA9C-109D05B2F146}"/>
              </a:ext>
            </a:extLst>
          </p:cNvPr>
          <p:cNvSpPr>
            <a:spLocks noGrp="1"/>
          </p:cNvSpPr>
          <p:nvPr>
            <p:ph type="ftr" sz="quarter" idx="11"/>
          </p:nvPr>
        </p:nvSpPr>
        <p:spPr/>
        <p:txBody>
          <a:bodyPr/>
          <a:lstStyle>
            <a:lvl1pPr algn="l">
              <a:defRPr/>
            </a:lvl1pPr>
          </a:lstStyle>
          <a:p>
            <a:endParaRPr lang="en-US"/>
          </a:p>
        </p:txBody>
      </p:sp>
      <p:sp>
        <p:nvSpPr>
          <p:cNvPr id="7" name="Slide Number Placeholder 6">
            <a:extLst>
              <a:ext uri="{FF2B5EF4-FFF2-40B4-BE49-F238E27FC236}">
                <a16:creationId xmlns:a16="http://schemas.microsoft.com/office/drawing/2014/main" id="{910B6EE2-78A1-4D01-87BE-A1487FBD271F}"/>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924082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Graphic 1" descr="Tag=AccentColor&#10;Flavor=Light&#10;Target=Fill">
            <a:extLst>
              <a:ext uri="{FF2B5EF4-FFF2-40B4-BE49-F238E27FC236}">
                <a16:creationId xmlns:a16="http://schemas.microsoft.com/office/drawing/2014/main" id="{0EE21C0F-70D8-4F3C-9392-07559C90EE6E}"/>
              </a:ext>
            </a:extLst>
          </p:cNvPr>
          <p:cNvSpPr/>
          <p:nvPr/>
        </p:nvSpPr>
        <p:spPr>
          <a:xfrm rot="10800000" flipH="1" flipV="1">
            <a:off x="684965" y="1332237"/>
            <a:ext cx="5263732" cy="3841102"/>
          </a:xfrm>
          <a:custGeom>
            <a:avLst/>
            <a:gdLst>
              <a:gd name="connsiteX0" fmla="*/ 5458905 w 6886274"/>
              <a:gd name="connsiteY0" fmla="*/ 754119 h 5025119"/>
              <a:gd name="connsiteX1" fmla="*/ 3455557 w 6886274"/>
              <a:gd name="connsiteY1" fmla="*/ 1027709 h 5025119"/>
              <a:gd name="connsiteX2" fmla="*/ 3338677 w 6886274"/>
              <a:gd name="connsiteY2" fmla="*/ 1021381 h 5025119"/>
              <a:gd name="connsiteX3" fmla="*/ 2518280 w 6886274"/>
              <a:gd name="connsiteY3" fmla="*/ 980435 h 5025119"/>
              <a:gd name="connsiteX4" fmla="*/ 1673687 w 6886274"/>
              <a:gd name="connsiteY4" fmla="*/ 739229 h 5025119"/>
              <a:gd name="connsiteX5" fmla="*/ 1183459 w 6886274"/>
              <a:gd name="connsiteY5" fmla="*/ 397149 h 5025119"/>
              <a:gd name="connsiteX6" fmla="*/ 977987 w 6886274"/>
              <a:gd name="connsiteY6" fmla="*/ 241184 h 5025119"/>
              <a:gd name="connsiteX7" fmla="*/ 788150 w 6886274"/>
              <a:gd name="connsiteY7" fmla="*/ 66980 h 5025119"/>
              <a:gd name="connsiteX8" fmla="*/ 721148 w 6886274"/>
              <a:gd name="connsiteY8" fmla="*/ 31990 h 5025119"/>
              <a:gd name="connsiteX9" fmla="*/ 701792 w 6886274"/>
              <a:gd name="connsiteY9" fmla="*/ 32362 h 5025119"/>
              <a:gd name="connsiteX10" fmla="*/ 686530 w 6886274"/>
              <a:gd name="connsiteY10" fmla="*/ 43157 h 5025119"/>
              <a:gd name="connsiteX11" fmla="*/ 693603 w 6886274"/>
              <a:gd name="connsiteY11" fmla="*/ 58046 h 5025119"/>
              <a:gd name="connsiteX12" fmla="*/ 705886 w 6886274"/>
              <a:gd name="connsiteY12" fmla="*/ 65491 h 5025119"/>
              <a:gd name="connsiteX13" fmla="*/ 762838 w 6886274"/>
              <a:gd name="connsiteY13" fmla="*/ 112764 h 5025119"/>
              <a:gd name="connsiteX14" fmla="*/ 764327 w 6886274"/>
              <a:gd name="connsiteY14" fmla="*/ 140309 h 5025119"/>
              <a:gd name="connsiteX15" fmla="*/ 775121 w 6886274"/>
              <a:gd name="connsiteY15" fmla="*/ 159666 h 5025119"/>
              <a:gd name="connsiteX16" fmla="*/ 823139 w 6886274"/>
              <a:gd name="connsiteY16" fmla="*/ 176416 h 5025119"/>
              <a:gd name="connsiteX17" fmla="*/ 707748 w 6886274"/>
              <a:gd name="connsiteY17" fmla="*/ 109414 h 5025119"/>
              <a:gd name="connsiteX18" fmla="*/ 681319 w 6886274"/>
              <a:gd name="connsiteY18" fmla="*/ 69958 h 5025119"/>
              <a:gd name="connsiteX19" fmla="*/ 640746 w 6886274"/>
              <a:gd name="connsiteY19" fmla="*/ 67352 h 5025119"/>
              <a:gd name="connsiteX20" fmla="*/ 614318 w 6886274"/>
              <a:gd name="connsiteY20" fmla="*/ 61396 h 5025119"/>
              <a:gd name="connsiteX21" fmla="*/ 560716 w 6886274"/>
              <a:gd name="connsiteY21" fmla="*/ 3701 h 5025119"/>
              <a:gd name="connsiteX22" fmla="*/ 540616 w 6886274"/>
              <a:gd name="connsiteY22" fmla="*/ 3701 h 5025119"/>
              <a:gd name="connsiteX23" fmla="*/ 543594 w 6886274"/>
              <a:gd name="connsiteY23" fmla="*/ 21940 h 5025119"/>
              <a:gd name="connsiteX24" fmla="*/ 558855 w 6886274"/>
              <a:gd name="connsiteY24" fmla="*/ 51346 h 5025119"/>
              <a:gd name="connsiteX25" fmla="*/ 557366 w 6886274"/>
              <a:gd name="connsiteY25" fmla="*/ 72563 h 5025119"/>
              <a:gd name="connsiteX26" fmla="*/ 570022 w 6886274"/>
              <a:gd name="connsiteY26" fmla="*/ 120209 h 5025119"/>
              <a:gd name="connsiteX27" fmla="*/ 599801 w 6886274"/>
              <a:gd name="connsiteY27" fmla="*/ 192794 h 5025119"/>
              <a:gd name="connsiteX28" fmla="*/ 614318 w 6886274"/>
              <a:gd name="connsiteY28" fmla="*/ 212150 h 5025119"/>
              <a:gd name="connsiteX29" fmla="*/ 623996 w 6886274"/>
              <a:gd name="connsiteY29" fmla="*/ 220711 h 5025119"/>
              <a:gd name="connsiteX30" fmla="*/ 821278 w 6886274"/>
              <a:gd name="connsiteY30" fmla="*/ 503235 h 5025119"/>
              <a:gd name="connsiteX31" fmla="*/ 1033822 w 6886274"/>
              <a:gd name="connsiteY31" fmla="*/ 694562 h 5025119"/>
              <a:gd name="connsiteX32" fmla="*/ 1039406 w 6886274"/>
              <a:gd name="connsiteY32" fmla="*/ 702378 h 5025119"/>
              <a:gd name="connsiteX33" fmla="*/ 944114 w 6886274"/>
              <a:gd name="connsiteY33" fmla="*/ 662550 h 5025119"/>
              <a:gd name="connsiteX34" fmla="*/ 733432 w 6886274"/>
              <a:gd name="connsiteY34" fmla="*/ 500629 h 5025119"/>
              <a:gd name="connsiteX35" fmla="*/ 606501 w 6886274"/>
              <a:gd name="connsiteY35" fmla="*/ 399755 h 5025119"/>
              <a:gd name="connsiteX36" fmla="*/ 588634 w 6886274"/>
              <a:gd name="connsiteY36" fmla="*/ 381143 h 5025119"/>
              <a:gd name="connsiteX37" fmla="*/ 575978 w 6886274"/>
              <a:gd name="connsiteY37" fmla="*/ 375560 h 5025119"/>
              <a:gd name="connsiteX38" fmla="*/ 567044 w 6886274"/>
              <a:gd name="connsiteY38" fmla="*/ 388588 h 5025119"/>
              <a:gd name="connsiteX39" fmla="*/ 578956 w 6886274"/>
              <a:gd name="connsiteY39" fmla="*/ 437722 h 5025119"/>
              <a:gd name="connsiteX40" fmla="*/ 675736 w 6886274"/>
              <a:gd name="connsiteY40" fmla="*/ 535619 h 5025119"/>
              <a:gd name="connsiteX41" fmla="*/ 811600 w 6886274"/>
              <a:gd name="connsiteY41" fmla="*/ 652872 h 5025119"/>
              <a:gd name="connsiteX42" fmla="*/ 818300 w 6886274"/>
              <a:gd name="connsiteY42" fmla="*/ 666272 h 5025119"/>
              <a:gd name="connsiteX43" fmla="*/ 741621 w 6886274"/>
              <a:gd name="connsiteY43" fmla="*/ 608576 h 5025119"/>
              <a:gd name="connsiteX44" fmla="*/ 666430 w 6886274"/>
              <a:gd name="connsiteY44" fmla="*/ 553114 h 5025119"/>
              <a:gd name="connsiteX45" fmla="*/ 645585 w 6886274"/>
              <a:gd name="connsiteY45" fmla="*/ 547903 h 5025119"/>
              <a:gd name="connsiteX46" fmla="*/ 640002 w 6886274"/>
              <a:gd name="connsiteY46" fmla="*/ 570236 h 5025119"/>
              <a:gd name="connsiteX47" fmla="*/ 675736 w 6886274"/>
              <a:gd name="connsiteY47" fmla="*/ 628677 h 5025119"/>
              <a:gd name="connsiteX48" fmla="*/ 855896 w 6886274"/>
              <a:gd name="connsiteY48" fmla="*/ 786875 h 5025119"/>
              <a:gd name="connsiteX49" fmla="*/ 946348 w 6886274"/>
              <a:gd name="connsiteY49" fmla="*/ 877699 h 5025119"/>
              <a:gd name="connsiteX50" fmla="*/ 950442 w 6886274"/>
              <a:gd name="connsiteY50" fmla="*/ 899661 h 5025119"/>
              <a:gd name="connsiteX51" fmla="*/ 991760 w 6886274"/>
              <a:gd name="connsiteY51" fmla="*/ 937629 h 5025119"/>
              <a:gd name="connsiteX52" fmla="*/ 1018188 w 6886274"/>
              <a:gd name="connsiteY52" fmla="*/ 945445 h 5025119"/>
              <a:gd name="connsiteX53" fmla="*/ 1315601 w 6886274"/>
              <a:gd name="connsiteY53" fmla="*/ 1196329 h 5025119"/>
              <a:gd name="connsiteX54" fmla="*/ 1454443 w 6886274"/>
              <a:gd name="connsiteY54" fmla="*/ 1279709 h 5025119"/>
              <a:gd name="connsiteX55" fmla="*/ 1454443 w 6886274"/>
              <a:gd name="connsiteY55" fmla="*/ 1285665 h 5025119"/>
              <a:gd name="connsiteX56" fmla="*/ 1453327 w 6886274"/>
              <a:gd name="connsiteY56" fmla="*/ 1291993 h 5025119"/>
              <a:gd name="connsiteX57" fmla="*/ 1256416 w 6886274"/>
              <a:gd name="connsiteY57" fmla="*/ 1166923 h 5025119"/>
              <a:gd name="connsiteX58" fmla="*/ 745715 w 6886274"/>
              <a:gd name="connsiteY58" fmla="*/ 798786 h 5025119"/>
              <a:gd name="connsiteX59" fmla="*/ 592356 w 6886274"/>
              <a:gd name="connsiteY59" fmla="*/ 656966 h 5025119"/>
              <a:gd name="connsiteX60" fmla="*/ 485526 w 6886274"/>
              <a:gd name="connsiteY60" fmla="*/ 567259 h 5025119"/>
              <a:gd name="connsiteX61" fmla="*/ 430063 w 6886274"/>
              <a:gd name="connsiteY61" fmla="*/ 550136 h 5025119"/>
              <a:gd name="connsiteX62" fmla="*/ 408846 w 6886274"/>
              <a:gd name="connsiteY62" fmla="*/ 563164 h 5025119"/>
              <a:gd name="connsiteX63" fmla="*/ 421130 w 6886274"/>
              <a:gd name="connsiteY63" fmla="*/ 581403 h 5025119"/>
              <a:gd name="connsiteX64" fmla="*/ 426713 w 6886274"/>
              <a:gd name="connsiteY64" fmla="*/ 584009 h 5025119"/>
              <a:gd name="connsiteX65" fmla="*/ 487015 w 6886274"/>
              <a:gd name="connsiteY65" fmla="*/ 635005 h 5025119"/>
              <a:gd name="connsiteX66" fmla="*/ 487015 w 6886274"/>
              <a:gd name="connsiteY66" fmla="*/ 655105 h 5025119"/>
              <a:gd name="connsiteX67" fmla="*/ 497437 w 6886274"/>
              <a:gd name="connsiteY67" fmla="*/ 678183 h 5025119"/>
              <a:gd name="connsiteX68" fmla="*/ 539871 w 6886274"/>
              <a:gd name="connsiteY68" fmla="*/ 691584 h 5025119"/>
              <a:gd name="connsiteX69" fmla="*/ 485898 w 6886274"/>
              <a:gd name="connsiteY69" fmla="*/ 681906 h 5025119"/>
              <a:gd name="connsiteX70" fmla="*/ 410335 w 6886274"/>
              <a:gd name="connsiteY70" fmla="*/ 600387 h 5025119"/>
              <a:gd name="connsiteX71" fmla="*/ 397307 w 6886274"/>
              <a:gd name="connsiteY71" fmla="*/ 582892 h 5025119"/>
              <a:gd name="connsiteX72" fmla="*/ 363062 w 6886274"/>
              <a:gd name="connsiteY72" fmla="*/ 584009 h 5025119"/>
              <a:gd name="connsiteX73" fmla="*/ 334772 w 6886274"/>
              <a:gd name="connsiteY73" fmla="*/ 578426 h 5025119"/>
              <a:gd name="connsiteX74" fmla="*/ 281915 w 6886274"/>
              <a:gd name="connsiteY74" fmla="*/ 522219 h 5025119"/>
              <a:gd name="connsiteX75" fmla="*/ 263304 w 6886274"/>
              <a:gd name="connsiteY75" fmla="*/ 521846 h 5025119"/>
              <a:gd name="connsiteX76" fmla="*/ 263676 w 6886274"/>
              <a:gd name="connsiteY76" fmla="*/ 538225 h 5025119"/>
              <a:gd name="connsiteX77" fmla="*/ 275215 w 6886274"/>
              <a:gd name="connsiteY77" fmla="*/ 563164 h 5025119"/>
              <a:gd name="connsiteX78" fmla="*/ 271121 w 6886274"/>
              <a:gd name="connsiteY78" fmla="*/ 604854 h 5025119"/>
              <a:gd name="connsiteX79" fmla="*/ 274471 w 6886274"/>
              <a:gd name="connsiteY79" fmla="*/ 627560 h 5025119"/>
              <a:gd name="connsiteX80" fmla="*/ 319138 w 6886274"/>
              <a:gd name="connsiteY80" fmla="*/ 718012 h 5025119"/>
              <a:gd name="connsiteX81" fmla="*/ 326583 w 6886274"/>
              <a:gd name="connsiteY81" fmla="*/ 729551 h 5025119"/>
              <a:gd name="connsiteX82" fmla="*/ 349289 w 6886274"/>
              <a:gd name="connsiteY82" fmla="*/ 748163 h 5025119"/>
              <a:gd name="connsiteX83" fmla="*/ 528332 w 6886274"/>
              <a:gd name="connsiteY83" fmla="*/ 1007608 h 5025119"/>
              <a:gd name="connsiteX84" fmla="*/ 766932 w 6886274"/>
              <a:gd name="connsiteY84" fmla="*/ 1222758 h 5025119"/>
              <a:gd name="connsiteX85" fmla="*/ 681319 w 6886274"/>
              <a:gd name="connsiteY85" fmla="*/ 1190746 h 5025119"/>
              <a:gd name="connsiteX86" fmla="*/ 469520 w 6886274"/>
              <a:gd name="connsiteY86" fmla="*/ 1032920 h 5025119"/>
              <a:gd name="connsiteX87" fmla="*/ 325466 w 6886274"/>
              <a:gd name="connsiteY87" fmla="*/ 917900 h 5025119"/>
              <a:gd name="connsiteX88" fmla="*/ 312066 w 6886274"/>
              <a:gd name="connsiteY88" fmla="*/ 903383 h 5025119"/>
              <a:gd name="connsiteX89" fmla="*/ 296805 w 6886274"/>
              <a:gd name="connsiteY89" fmla="*/ 895566 h 5025119"/>
              <a:gd name="connsiteX90" fmla="*/ 288243 w 6886274"/>
              <a:gd name="connsiteY90" fmla="*/ 910828 h 5025119"/>
              <a:gd name="connsiteX91" fmla="*/ 309460 w 6886274"/>
              <a:gd name="connsiteY91" fmla="*/ 971129 h 5025119"/>
              <a:gd name="connsiteX92" fmla="*/ 407729 w 6886274"/>
              <a:gd name="connsiteY92" fmla="*/ 1062698 h 5025119"/>
              <a:gd name="connsiteX93" fmla="*/ 544338 w 6886274"/>
              <a:gd name="connsiteY93" fmla="*/ 1189257 h 5025119"/>
              <a:gd name="connsiteX94" fmla="*/ 454630 w 6886274"/>
              <a:gd name="connsiteY94" fmla="*/ 1120766 h 5025119"/>
              <a:gd name="connsiteX95" fmla="*/ 385396 w 6886274"/>
              <a:gd name="connsiteY95" fmla="*/ 1070515 h 5025119"/>
              <a:gd name="connsiteX96" fmla="*/ 366040 w 6886274"/>
              <a:gd name="connsiteY96" fmla="*/ 1067537 h 5025119"/>
              <a:gd name="connsiteX97" fmla="*/ 361573 w 6886274"/>
              <a:gd name="connsiteY97" fmla="*/ 1086149 h 5025119"/>
              <a:gd name="connsiteX98" fmla="*/ 402146 w 6886274"/>
              <a:gd name="connsiteY98" fmla="*/ 1152778 h 5025119"/>
              <a:gd name="connsiteX99" fmla="*/ 475475 w 6886274"/>
              <a:gd name="connsiteY99" fmla="*/ 1218663 h 5025119"/>
              <a:gd name="connsiteX100" fmla="*/ 393957 w 6886274"/>
              <a:gd name="connsiteY100" fmla="*/ 1201913 h 5025119"/>
              <a:gd name="connsiteX101" fmla="*/ 460586 w 6886274"/>
              <a:gd name="connsiteY101" fmla="*/ 1260353 h 5025119"/>
              <a:gd name="connsiteX102" fmla="*/ 561089 w 6886274"/>
              <a:gd name="connsiteY102" fmla="*/ 1291993 h 5025119"/>
              <a:gd name="connsiteX103" fmla="*/ 602034 w 6886274"/>
              <a:gd name="connsiteY103" fmla="*/ 1328843 h 5025119"/>
              <a:gd name="connsiteX104" fmla="*/ 641863 w 6886274"/>
              <a:gd name="connsiteY104" fmla="*/ 1368672 h 5025119"/>
              <a:gd name="connsiteX105" fmla="*/ 651541 w 6886274"/>
              <a:gd name="connsiteY105" fmla="*/ 1404406 h 5025119"/>
              <a:gd name="connsiteX106" fmla="*/ 688392 w 6886274"/>
              <a:gd name="connsiteY106" fmla="*/ 1457263 h 5025119"/>
              <a:gd name="connsiteX107" fmla="*/ 692486 w 6886274"/>
              <a:gd name="connsiteY107" fmla="*/ 1458008 h 5025119"/>
              <a:gd name="connsiteX108" fmla="*/ 719287 w 6886274"/>
              <a:gd name="connsiteY108" fmla="*/ 1485181 h 5025119"/>
              <a:gd name="connsiteX109" fmla="*/ 745343 w 6886274"/>
              <a:gd name="connsiteY109" fmla="*/ 1512353 h 5025119"/>
              <a:gd name="connsiteX110" fmla="*/ 750926 w 6886274"/>
              <a:gd name="connsiteY110" fmla="*/ 1516448 h 5025119"/>
              <a:gd name="connsiteX111" fmla="*/ 890141 w 6886274"/>
              <a:gd name="connsiteY111" fmla="*/ 1685813 h 5025119"/>
              <a:gd name="connsiteX112" fmla="*/ 899074 w 6886274"/>
              <a:gd name="connsiteY112" fmla="*/ 1693630 h 5025119"/>
              <a:gd name="connsiteX113" fmla="*/ 605012 w 6886274"/>
              <a:gd name="connsiteY113" fmla="*/ 1669435 h 5025119"/>
              <a:gd name="connsiteX114" fmla="*/ 229431 w 6886274"/>
              <a:gd name="connsiteY114" fmla="*/ 1545110 h 5025119"/>
              <a:gd name="connsiteX115" fmla="*/ 251765 w 6886274"/>
              <a:gd name="connsiteY115" fmla="*/ 1614717 h 5025119"/>
              <a:gd name="connsiteX116" fmla="*/ 237992 w 6886274"/>
              <a:gd name="connsiteY116" fmla="*/ 1675391 h 5025119"/>
              <a:gd name="connsiteX117" fmla="*/ 232781 w 6886274"/>
              <a:gd name="connsiteY117" fmla="*/ 1807160 h 5025119"/>
              <a:gd name="connsiteX118" fmla="*/ 236131 w 6886274"/>
              <a:gd name="connsiteY118" fmla="*/ 1828750 h 5025119"/>
              <a:gd name="connsiteX119" fmla="*/ 152007 w 6886274"/>
              <a:gd name="connsiteY119" fmla="*/ 1842150 h 5025119"/>
              <a:gd name="connsiteX120" fmla="*/ 653030 w 6886274"/>
              <a:gd name="connsiteY120" fmla="*/ 2213265 h 5025119"/>
              <a:gd name="connsiteX121" fmla="*/ 318394 w 6886274"/>
              <a:gd name="connsiteY121" fmla="*/ 2143285 h 5025119"/>
              <a:gd name="connsiteX122" fmla="*/ 272982 w 6886274"/>
              <a:gd name="connsiteY122" fmla="*/ 2258305 h 5025119"/>
              <a:gd name="connsiteX123" fmla="*/ 430435 w 6886274"/>
              <a:gd name="connsiteY123" fmla="*/ 2360668 h 5025119"/>
              <a:gd name="connsiteX124" fmla="*/ 488876 w 6886274"/>
              <a:gd name="connsiteY124" fmla="*/ 2563162 h 5025119"/>
              <a:gd name="connsiteX125" fmla="*/ 460586 w 6886274"/>
              <a:gd name="connsiteY125" fmla="*/ 2748533 h 5025119"/>
              <a:gd name="connsiteX126" fmla="*/ 393212 w 6886274"/>
              <a:gd name="connsiteY126" fmla="*/ 2807345 h 5025119"/>
              <a:gd name="connsiteX127" fmla="*/ 295688 w 6886274"/>
              <a:gd name="connsiteY127" fmla="*/ 2913059 h 5025119"/>
              <a:gd name="connsiteX128" fmla="*/ 235386 w 6886274"/>
              <a:gd name="connsiteY128" fmla="*/ 2978572 h 5025119"/>
              <a:gd name="connsiteX129" fmla="*/ 25448 w 6886274"/>
              <a:gd name="connsiteY129" fmla="*/ 2952888 h 5025119"/>
              <a:gd name="connsiteX130" fmla="*/ 305738 w 6886274"/>
              <a:gd name="connsiteY130" fmla="*/ 3119275 h 5025119"/>
              <a:gd name="connsiteX131" fmla="*/ 79049 w 6886274"/>
              <a:gd name="connsiteY131" fmla="*/ 3098430 h 5025119"/>
              <a:gd name="connsiteX132" fmla="*/ 4975 w 6886274"/>
              <a:gd name="connsiteY132" fmla="*/ 3109969 h 5025119"/>
              <a:gd name="connsiteX133" fmla="*/ 47037 w 6886274"/>
              <a:gd name="connsiteY133" fmla="*/ 3163943 h 5025119"/>
              <a:gd name="connsiteX134" fmla="*/ 213425 w 6886274"/>
              <a:gd name="connsiteY134" fmla="*/ 3255139 h 5025119"/>
              <a:gd name="connsiteX135" fmla="*/ 556622 w 6886274"/>
              <a:gd name="connsiteY135" fmla="*/ 3502301 h 5025119"/>
              <a:gd name="connsiteX136" fmla="*/ 224592 w 6886274"/>
              <a:gd name="connsiteY136" fmla="*/ 3388771 h 5025119"/>
              <a:gd name="connsiteX137" fmla="*/ 574861 w 6886274"/>
              <a:gd name="connsiteY137" fmla="*/ 3643004 h 5025119"/>
              <a:gd name="connsiteX138" fmla="*/ 652657 w 6886274"/>
              <a:gd name="connsiteY138" fmla="*/ 3727501 h 5025119"/>
              <a:gd name="connsiteX139" fmla="*/ 810111 w 6886274"/>
              <a:gd name="connsiteY139" fmla="*/ 3937067 h 5025119"/>
              <a:gd name="connsiteX140" fmla="*/ 802294 w 6886274"/>
              <a:gd name="connsiteY140" fmla="*/ 3960890 h 5025119"/>
              <a:gd name="connsiteX141" fmla="*/ 620646 w 6886274"/>
              <a:gd name="connsiteY141" fmla="*/ 3927017 h 5025119"/>
              <a:gd name="connsiteX142" fmla="*/ 856268 w 6886274"/>
              <a:gd name="connsiteY142" fmla="*/ 4103082 h 5025119"/>
              <a:gd name="connsiteX143" fmla="*/ 1099707 w 6886274"/>
              <a:gd name="connsiteY143" fmla="*/ 4238574 h 5025119"/>
              <a:gd name="connsiteX144" fmla="*/ 926992 w 6886274"/>
              <a:gd name="connsiteY144" fmla="*/ 4218102 h 5025119"/>
              <a:gd name="connsiteX145" fmla="*/ 689508 w 6886274"/>
              <a:gd name="connsiteY145" fmla="*/ 4140677 h 5025119"/>
              <a:gd name="connsiteX146" fmla="*/ 606873 w 6886274"/>
              <a:gd name="connsiteY146" fmla="*/ 4169711 h 5025119"/>
              <a:gd name="connsiteX147" fmla="*/ 831701 w 6886274"/>
              <a:gd name="connsiteY147" fmla="*/ 4297759 h 5025119"/>
              <a:gd name="connsiteX148" fmla="*/ 960493 w 6886274"/>
              <a:gd name="connsiteY148" fmla="*/ 4356944 h 5025119"/>
              <a:gd name="connsiteX149" fmla="*/ 1012233 w 6886274"/>
              <a:gd name="connsiteY149" fmla="*/ 4402356 h 5025119"/>
              <a:gd name="connsiteX150" fmla="*/ 1159636 w 6886274"/>
              <a:gd name="connsiteY150" fmla="*/ 4564276 h 5025119"/>
              <a:gd name="connsiteX151" fmla="*/ 1592169 w 6886274"/>
              <a:gd name="connsiteY151" fmla="*/ 4741458 h 5025119"/>
              <a:gd name="connsiteX152" fmla="*/ 3110499 w 6886274"/>
              <a:gd name="connsiteY152" fmla="*/ 5032171 h 5025119"/>
              <a:gd name="connsiteX153" fmla="*/ 6033630 w 6886274"/>
              <a:gd name="connsiteY153" fmla="*/ 4091915 h 5025119"/>
              <a:gd name="connsiteX154" fmla="*/ 6180661 w 6886274"/>
              <a:gd name="connsiteY154" fmla="*/ 3957912 h 5025119"/>
              <a:gd name="connsiteX155" fmla="*/ 6305359 w 6886274"/>
              <a:gd name="connsiteY155" fmla="*/ 3837309 h 5025119"/>
              <a:gd name="connsiteX156" fmla="*/ 6240218 w 6886274"/>
              <a:gd name="connsiteY156" fmla="*/ 3796364 h 5025119"/>
              <a:gd name="connsiteX157" fmla="*/ 6328437 w 6886274"/>
              <a:gd name="connsiteY157" fmla="*/ 3681344 h 5025119"/>
              <a:gd name="connsiteX158" fmla="*/ 6608355 w 6886274"/>
              <a:gd name="connsiteY158" fmla="*/ 3326236 h 5025119"/>
              <a:gd name="connsiteX159" fmla="*/ 6731191 w 6886274"/>
              <a:gd name="connsiteY159" fmla="*/ 3248067 h 5025119"/>
              <a:gd name="connsiteX160" fmla="*/ 6880456 w 6886274"/>
              <a:gd name="connsiteY160" fmla="*/ 3051529 h 5025119"/>
              <a:gd name="connsiteX161" fmla="*/ 6901673 w 6886274"/>
              <a:gd name="connsiteY161" fmla="*/ 2763795 h 5025119"/>
              <a:gd name="connsiteX162" fmla="*/ 6871150 w 6886274"/>
              <a:gd name="connsiteY162" fmla="*/ 2948421 h 5025119"/>
              <a:gd name="connsiteX163" fmla="*/ 6848444 w 6886274"/>
              <a:gd name="connsiteY163" fmla="*/ 2890353 h 5025119"/>
              <a:gd name="connsiteX164" fmla="*/ 6878223 w 6886274"/>
              <a:gd name="connsiteY164" fmla="*/ 2873230 h 5025119"/>
              <a:gd name="connsiteX165" fmla="*/ 6762459 w 6886274"/>
              <a:gd name="connsiteY165" fmla="*/ 2568745 h 5025119"/>
              <a:gd name="connsiteX166" fmla="*/ 6673123 w 6886274"/>
              <a:gd name="connsiteY166" fmla="*/ 2451493 h 5025119"/>
              <a:gd name="connsiteX167" fmla="*/ 6662700 w 6886274"/>
              <a:gd name="connsiteY167" fmla="*/ 2346896 h 5025119"/>
              <a:gd name="connsiteX168" fmla="*/ 6487752 w 6886274"/>
              <a:gd name="connsiteY168" fmla="*/ 2285105 h 5025119"/>
              <a:gd name="connsiteX169" fmla="*/ 6652278 w 6886274"/>
              <a:gd name="connsiteY169" fmla="*/ 2063628 h 5025119"/>
              <a:gd name="connsiteX170" fmla="*/ 6668656 w 6886274"/>
              <a:gd name="connsiteY170" fmla="*/ 2017843 h 5025119"/>
              <a:gd name="connsiteX171" fmla="*/ 6570015 w 6886274"/>
              <a:gd name="connsiteY171" fmla="*/ 1854062 h 5025119"/>
              <a:gd name="connsiteX172" fmla="*/ 6554009 w 6886274"/>
              <a:gd name="connsiteY172" fmla="*/ 1827633 h 5025119"/>
              <a:gd name="connsiteX173" fmla="*/ 6517531 w 6886274"/>
              <a:gd name="connsiteY173" fmla="*/ 1775149 h 5025119"/>
              <a:gd name="connsiteX174" fmla="*/ 6412934 w 6886274"/>
              <a:gd name="connsiteY174" fmla="*/ 1762493 h 5025119"/>
              <a:gd name="connsiteX175" fmla="*/ 6467279 w 6886274"/>
              <a:gd name="connsiteY175" fmla="*/ 1725642 h 5025119"/>
              <a:gd name="connsiteX176" fmla="*/ 6572621 w 6886274"/>
              <a:gd name="connsiteY176" fmla="*/ 1600200 h 5025119"/>
              <a:gd name="connsiteX177" fmla="*/ 6502641 w 6886274"/>
              <a:gd name="connsiteY177" fmla="*/ 1480341 h 5025119"/>
              <a:gd name="connsiteX178" fmla="*/ 6481796 w 6886274"/>
              <a:gd name="connsiteY178" fmla="*/ 1461358 h 5025119"/>
              <a:gd name="connsiteX179" fmla="*/ 6509713 w 6886274"/>
              <a:gd name="connsiteY179" fmla="*/ 1436418 h 5025119"/>
              <a:gd name="connsiteX180" fmla="*/ 6567037 w 6886274"/>
              <a:gd name="connsiteY180" fmla="*/ 1348199 h 5025119"/>
              <a:gd name="connsiteX181" fmla="*/ 6596816 w 6886274"/>
              <a:gd name="connsiteY181" fmla="*/ 1286781 h 5025119"/>
              <a:gd name="connsiteX182" fmla="*/ 6632178 w 6886274"/>
              <a:gd name="connsiteY182" fmla="*/ 1261842 h 5025119"/>
              <a:gd name="connsiteX183" fmla="*/ 6639994 w 6886274"/>
              <a:gd name="connsiteY183" fmla="*/ 1240625 h 5025119"/>
              <a:gd name="connsiteX184" fmla="*/ 6622127 w 6886274"/>
              <a:gd name="connsiteY184" fmla="*/ 1136400 h 5025119"/>
              <a:gd name="connsiteX185" fmla="*/ 6612077 w 6886274"/>
              <a:gd name="connsiteY185" fmla="*/ 1109599 h 5025119"/>
              <a:gd name="connsiteX186" fmla="*/ 6531675 w 6886274"/>
              <a:gd name="connsiteY186" fmla="*/ 1009469 h 5025119"/>
              <a:gd name="connsiteX187" fmla="*/ 6456113 w 6886274"/>
              <a:gd name="connsiteY187" fmla="*/ 845315 h 5025119"/>
              <a:gd name="connsiteX188" fmla="*/ 6440851 w 6886274"/>
              <a:gd name="connsiteY188" fmla="*/ 739229 h 5025119"/>
              <a:gd name="connsiteX189" fmla="*/ 6434523 w 6886274"/>
              <a:gd name="connsiteY189" fmla="*/ 715034 h 5025119"/>
              <a:gd name="connsiteX190" fmla="*/ 6432290 w 6886274"/>
              <a:gd name="connsiteY190" fmla="*/ 617510 h 5025119"/>
              <a:gd name="connsiteX191" fmla="*/ 6416284 w 6886274"/>
              <a:gd name="connsiteY191" fmla="*/ 595176 h 5025119"/>
              <a:gd name="connsiteX192" fmla="*/ 6267763 w 6886274"/>
              <a:gd name="connsiteY192" fmla="*/ 591826 h 5025119"/>
              <a:gd name="connsiteX193" fmla="*/ 6236496 w 6886274"/>
              <a:gd name="connsiteY193" fmla="*/ 521102 h 5025119"/>
              <a:gd name="connsiteX194" fmla="*/ 6257341 w 6886274"/>
              <a:gd name="connsiteY194" fmla="*/ 487229 h 5025119"/>
              <a:gd name="connsiteX195" fmla="*/ 6248780 w 6886274"/>
              <a:gd name="connsiteY195" fmla="*/ 465267 h 5025119"/>
              <a:gd name="connsiteX196" fmla="*/ 6226818 w 6886274"/>
              <a:gd name="connsiteY196" fmla="*/ 473456 h 5025119"/>
              <a:gd name="connsiteX197" fmla="*/ 6115149 w 6886274"/>
              <a:gd name="connsiteY197" fmla="*/ 551625 h 5025119"/>
              <a:gd name="connsiteX198" fmla="*/ 5951739 w 6886274"/>
              <a:gd name="connsiteY198" fmla="*/ 659944 h 5025119"/>
              <a:gd name="connsiteX199" fmla="*/ 5917122 w 6886274"/>
              <a:gd name="connsiteY199" fmla="*/ 644310 h 5025119"/>
              <a:gd name="connsiteX200" fmla="*/ 5890694 w 6886274"/>
              <a:gd name="connsiteY200" fmla="*/ 630538 h 5025119"/>
              <a:gd name="connsiteX201" fmla="*/ 5837464 w 6886274"/>
              <a:gd name="connsiteY201" fmla="*/ 646916 h 5025119"/>
              <a:gd name="connsiteX202" fmla="*/ 5809175 w 6886274"/>
              <a:gd name="connsiteY202" fmla="*/ 683395 h 5025119"/>
              <a:gd name="connsiteX203" fmla="*/ 5815503 w 6886274"/>
              <a:gd name="connsiteY203" fmla="*/ 698656 h 5025119"/>
              <a:gd name="connsiteX204" fmla="*/ 5746268 w 6886274"/>
              <a:gd name="connsiteY204" fmla="*/ 667389 h 5025119"/>
              <a:gd name="connsiteX205" fmla="*/ 5458905 w 6886274"/>
              <a:gd name="connsiteY205" fmla="*/ 754119 h 5025119"/>
              <a:gd name="connsiteX206" fmla="*/ 885302 w 6886274"/>
              <a:gd name="connsiteY206" fmla="*/ 1333310 h 5025119"/>
              <a:gd name="connsiteX207" fmla="*/ 862596 w 6886274"/>
              <a:gd name="connsiteY207" fmla="*/ 1314326 h 5025119"/>
              <a:gd name="connsiteX208" fmla="*/ 866318 w 6886274"/>
              <a:gd name="connsiteY208" fmla="*/ 1309860 h 5025119"/>
              <a:gd name="connsiteX209" fmla="*/ 912103 w 6886274"/>
              <a:gd name="connsiteY209" fmla="*/ 1341127 h 5025119"/>
              <a:gd name="connsiteX210" fmla="*/ 885302 w 6886274"/>
              <a:gd name="connsiteY210" fmla="*/ 1333310 h 5025119"/>
              <a:gd name="connsiteX211" fmla="*/ 1140280 w 6886274"/>
              <a:gd name="connsiteY211" fmla="*/ 787619 h 5025119"/>
              <a:gd name="connsiteX212" fmla="*/ 1414987 w 6886274"/>
              <a:gd name="connsiteY212" fmla="*/ 975596 h 5025119"/>
              <a:gd name="connsiteX213" fmla="*/ 1410892 w 6886274"/>
              <a:gd name="connsiteY213" fmla="*/ 980063 h 5025119"/>
              <a:gd name="connsiteX214" fmla="*/ 1140280 w 6886274"/>
              <a:gd name="connsiteY214" fmla="*/ 787619 h 5025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6886274" h="5025119">
                <a:moveTo>
                  <a:pt x="5458905" y="754119"/>
                </a:moveTo>
                <a:cubicBezTo>
                  <a:pt x="5417216" y="775336"/>
                  <a:pt x="4594585" y="1111088"/>
                  <a:pt x="3455557" y="1027709"/>
                </a:cubicBezTo>
                <a:cubicBezTo>
                  <a:pt x="3415356" y="1024731"/>
                  <a:pt x="3377389" y="1022869"/>
                  <a:pt x="3338677" y="1021381"/>
                </a:cubicBezTo>
                <a:cubicBezTo>
                  <a:pt x="2996224" y="1006119"/>
                  <a:pt x="2660100" y="998674"/>
                  <a:pt x="2518280" y="980435"/>
                </a:cubicBezTo>
                <a:cubicBezTo>
                  <a:pt x="2407355" y="965918"/>
                  <a:pt x="1840075" y="843082"/>
                  <a:pt x="1673687" y="739229"/>
                </a:cubicBezTo>
                <a:cubicBezTo>
                  <a:pt x="1503578" y="632771"/>
                  <a:pt x="1343146" y="515146"/>
                  <a:pt x="1183459" y="397149"/>
                </a:cubicBezTo>
                <a:cubicBezTo>
                  <a:pt x="1114224" y="346153"/>
                  <a:pt x="1040522" y="299624"/>
                  <a:pt x="977987" y="241184"/>
                </a:cubicBezTo>
                <a:cubicBezTo>
                  <a:pt x="915453" y="182372"/>
                  <a:pt x="855896" y="121326"/>
                  <a:pt x="788150" y="66980"/>
                </a:cubicBezTo>
                <a:cubicBezTo>
                  <a:pt x="768794" y="51346"/>
                  <a:pt x="749438" y="34596"/>
                  <a:pt x="721148" y="31990"/>
                </a:cubicBezTo>
                <a:cubicBezTo>
                  <a:pt x="714820" y="31246"/>
                  <a:pt x="708120" y="31618"/>
                  <a:pt x="701792" y="32362"/>
                </a:cubicBezTo>
                <a:cubicBezTo>
                  <a:pt x="694720" y="33107"/>
                  <a:pt x="689136" y="36829"/>
                  <a:pt x="686530" y="43157"/>
                </a:cubicBezTo>
                <a:cubicBezTo>
                  <a:pt x="683925" y="50230"/>
                  <a:pt x="688392" y="54324"/>
                  <a:pt x="693603" y="58046"/>
                </a:cubicBezTo>
                <a:cubicBezTo>
                  <a:pt x="697325" y="60652"/>
                  <a:pt x="701047" y="64747"/>
                  <a:pt x="705886" y="65491"/>
                </a:cubicBezTo>
                <a:cubicBezTo>
                  <a:pt x="736782" y="69958"/>
                  <a:pt x="748321" y="92664"/>
                  <a:pt x="762838" y="112764"/>
                </a:cubicBezTo>
                <a:cubicBezTo>
                  <a:pt x="769166" y="121326"/>
                  <a:pt x="775866" y="128026"/>
                  <a:pt x="764327" y="140309"/>
                </a:cubicBezTo>
                <a:cubicBezTo>
                  <a:pt x="754277" y="151104"/>
                  <a:pt x="764699" y="156688"/>
                  <a:pt x="775121" y="159666"/>
                </a:cubicBezTo>
                <a:cubicBezTo>
                  <a:pt x="789638" y="163760"/>
                  <a:pt x="806761" y="163016"/>
                  <a:pt x="823139" y="176416"/>
                </a:cubicBezTo>
                <a:cubicBezTo>
                  <a:pt x="761721" y="177533"/>
                  <a:pt x="735665" y="142171"/>
                  <a:pt x="707748" y="109414"/>
                </a:cubicBezTo>
                <a:cubicBezTo>
                  <a:pt x="697325" y="97503"/>
                  <a:pt x="690253" y="83358"/>
                  <a:pt x="681319" y="69958"/>
                </a:cubicBezTo>
                <a:cubicBezTo>
                  <a:pt x="670152" y="53580"/>
                  <a:pt x="657124" y="52835"/>
                  <a:pt x="640746" y="67352"/>
                </a:cubicBezTo>
                <a:cubicBezTo>
                  <a:pt x="626229" y="80380"/>
                  <a:pt x="619157" y="79264"/>
                  <a:pt x="614318" y="61396"/>
                </a:cubicBezTo>
                <a:cubicBezTo>
                  <a:pt x="606873" y="33479"/>
                  <a:pt x="589750" y="13751"/>
                  <a:pt x="560716" y="3701"/>
                </a:cubicBezTo>
                <a:cubicBezTo>
                  <a:pt x="554388" y="1467"/>
                  <a:pt x="546572" y="-3372"/>
                  <a:pt x="540616" y="3701"/>
                </a:cubicBezTo>
                <a:cubicBezTo>
                  <a:pt x="535405" y="9656"/>
                  <a:pt x="539871" y="16729"/>
                  <a:pt x="543594" y="21940"/>
                </a:cubicBezTo>
                <a:cubicBezTo>
                  <a:pt x="550294" y="31246"/>
                  <a:pt x="556250" y="40179"/>
                  <a:pt x="558855" y="51346"/>
                </a:cubicBezTo>
                <a:cubicBezTo>
                  <a:pt x="560716" y="58791"/>
                  <a:pt x="562578" y="66980"/>
                  <a:pt x="557366" y="72563"/>
                </a:cubicBezTo>
                <a:cubicBezTo>
                  <a:pt x="535777" y="96386"/>
                  <a:pt x="551411" y="107553"/>
                  <a:pt x="570022" y="120209"/>
                </a:cubicBezTo>
                <a:cubicBezTo>
                  <a:pt x="595706" y="137332"/>
                  <a:pt x="605756" y="162643"/>
                  <a:pt x="599801" y="192794"/>
                </a:cubicBezTo>
                <a:cubicBezTo>
                  <a:pt x="597567" y="205078"/>
                  <a:pt x="599056" y="212522"/>
                  <a:pt x="614318" y="212150"/>
                </a:cubicBezTo>
                <a:cubicBezTo>
                  <a:pt x="620273" y="212150"/>
                  <a:pt x="621762" y="216245"/>
                  <a:pt x="623996" y="220711"/>
                </a:cubicBezTo>
                <a:cubicBezTo>
                  <a:pt x="671641" y="326053"/>
                  <a:pt x="740504" y="418366"/>
                  <a:pt x="821278" y="503235"/>
                </a:cubicBezTo>
                <a:cubicBezTo>
                  <a:pt x="886791" y="572098"/>
                  <a:pt x="959004" y="634260"/>
                  <a:pt x="1033822" y="694562"/>
                </a:cubicBezTo>
                <a:cubicBezTo>
                  <a:pt x="1036055" y="696423"/>
                  <a:pt x="1038289" y="698656"/>
                  <a:pt x="1039406" y="702378"/>
                </a:cubicBezTo>
                <a:cubicBezTo>
                  <a:pt x="1004044" y="694934"/>
                  <a:pt x="973521" y="679672"/>
                  <a:pt x="944114" y="662550"/>
                </a:cubicBezTo>
                <a:cubicBezTo>
                  <a:pt x="865946" y="617138"/>
                  <a:pt x="800061" y="558325"/>
                  <a:pt x="733432" y="500629"/>
                </a:cubicBezTo>
                <a:cubicBezTo>
                  <a:pt x="692858" y="465267"/>
                  <a:pt x="651169" y="431022"/>
                  <a:pt x="606501" y="399755"/>
                </a:cubicBezTo>
                <a:cubicBezTo>
                  <a:pt x="599056" y="394543"/>
                  <a:pt x="593845" y="387843"/>
                  <a:pt x="588634" y="381143"/>
                </a:cubicBezTo>
                <a:cubicBezTo>
                  <a:pt x="585656" y="377421"/>
                  <a:pt x="581934" y="374071"/>
                  <a:pt x="575978" y="375560"/>
                </a:cubicBezTo>
                <a:cubicBezTo>
                  <a:pt x="568533" y="377421"/>
                  <a:pt x="567789" y="383004"/>
                  <a:pt x="567044" y="388588"/>
                </a:cubicBezTo>
                <a:cubicBezTo>
                  <a:pt x="564811" y="406455"/>
                  <a:pt x="569650" y="422461"/>
                  <a:pt x="578956" y="437722"/>
                </a:cubicBezTo>
                <a:cubicBezTo>
                  <a:pt x="603151" y="476806"/>
                  <a:pt x="638885" y="506957"/>
                  <a:pt x="675736" y="535619"/>
                </a:cubicBezTo>
                <a:cubicBezTo>
                  <a:pt x="723381" y="572470"/>
                  <a:pt x="769538" y="610810"/>
                  <a:pt x="811600" y="652872"/>
                </a:cubicBezTo>
                <a:cubicBezTo>
                  <a:pt x="814578" y="655850"/>
                  <a:pt x="820161" y="657711"/>
                  <a:pt x="818300" y="666272"/>
                </a:cubicBezTo>
                <a:cubicBezTo>
                  <a:pt x="791872" y="646544"/>
                  <a:pt x="766932" y="627188"/>
                  <a:pt x="741621" y="608576"/>
                </a:cubicBezTo>
                <a:cubicBezTo>
                  <a:pt x="716681" y="589965"/>
                  <a:pt x="691369" y="571353"/>
                  <a:pt x="666430" y="553114"/>
                </a:cubicBezTo>
                <a:cubicBezTo>
                  <a:pt x="660474" y="548647"/>
                  <a:pt x="654146" y="542319"/>
                  <a:pt x="645585" y="547903"/>
                </a:cubicBezTo>
                <a:cubicBezTo>
                  <a:pt x="636652" y="553486"/>
                  <a:pt x="637768" y="562792"/>
                  <a:pt x="640002" y="570236"/>
                </a:cubicBezTo>
                <a:cubicBezTo>
                  <a:pt x="647074" y="592198"/>
                  <a:pt x="659358" y="611554"/>
                  <a:pt x="675736" y="628677"/>
                </a:cubicBezTo>
                <a:cubicBezTo>
                  <a:pt x="731570" y="685256"/>
                  <a:pt x="795966" y="734018"/>
                  <a:pt x="855896" y="786875"/>
                </a:cubicBezTo>
                <a:cubicBezTo>
                  <a:pt x="888280" y="815537"/>
                  <a:pt x="918058" y="846060"/>
                  <a:pt x="946348" y="877699"/>
                </a:cubicBezTo>
                <a:cubicBezTo>
                  <a:pt x="952676" y="884772"/>
                  <a:pt x="952303" y="891472"/>
                  <a:pt x="950442" y="899661"/>
                </a:cubicBezTo>
                <a:cubicBezTo>
                  <a:pt x="942998" y="932790"/>
                  <a:pt x="954537" y="943957"/>
                  <a:pt x="991760" y="937629"/>
                </a:cubicBezTo>
                <a:cubicBezTo>
                  <a:pt x="1003299" y="935767"/>
                  <a:pt x="1011116" y="937629"/>
                  <a:pt x="1018188" y="945445"/>
                </a:cubicBezTo>
                <a:cubicBezTo>
                  <a:pt x="1103802" y="1042225"/>
                  <a:pt x="1205048" y="1123744"/>
                  <a:pt x="1315601" y="1196329"/>
                </a:cubicBezTo>
                <a:cubicBezTo>
                  <a:pt x="1360641" y="1225735"/>
                  <a:pt x="1407170" y="1253653"/>
                  <a:pt x="1454443" y="1279709"/>
                </a:cubicBezTo>
                <a:cubicBezTo>
                  <a:pt x="1454443" y="1281570"/>
                  <a:pt x="1454443" y="1283804"/>
                  <a:pt x="1454443" y="1285665"/>
                </a:cubicBezTo>
                <a:cubicBezTo>
                  <a:pt x="1454071" y="1288270"/>
                  <a:pt x="1453699" y="1289759"/>
                  <a:pt x="1453327" y="1291993"/>
                </a:cubicBezTo>
                <a:cubicBezTo>
                  <a:pt x="1386697" y="1251792"/>
                  <a:pt x="1320812" y="1210474"/>
                  <a:pt x="1256416" y="1166923"/>
                </a:cubicBezTo>
                <a:cubicBezTo>
                  <a:pt x="1081840" y="1048926"/>
                  <a:pt x="915080" y="922367"/>
                  <a:pt x="745715" y="798786"/>
                </a:cubicBezTo>
                <a:cubicBezTo>
                  <a:pt x="688764" y="757096"/>
                  <a:pt x="643724" y="703867"/>
                  <a:pt x="592356" y="656966"/>
                </a:cubicBezTo>
                <a:cubicBezTo>
                  <a:pt x="558111" y="625699"/>
                  <a:pt x="525354" y="592943"/>
                  <a:pt x="485526" y="567259"/>
                </a:cubicBezTo>
                <a:cubicBezTo>
                  <a:pt x="469148" y="556836"/>
                  <a:pt x="452025" y="547530"/>
                  <a:pt x="430063" y="550136"/>
                </a:cubicBezTo>
                <a:cubicBezTo>
                  <a:pt x="421502" y="551253"/>
                  <a:pt x="411824" y="553486"/>
                  <a:pt x="408846" y="563164"/>
                </a:cubicBezTo>
                <a:cubicBezTo>
                  <a:pt x="406240" y="572842"/>
                  <a:pt x="414057" y="577309"/>
                  <a:pt x="421130" y="581403"/>
                </a:cubicBezTo>
                <a:cubicBezTo>
                  <a:pt x="422991" y="582520"/>
                  <a:pt x="424852" y="584009"/>
                  <a:pt x="426713" y="584009"/>
                </a:cubicBezTo>
                <a:cubicBezTo>
                  <a:pt x="462075" y="586242"/>
                  <a:pt x="470264" y="614532"/>
                  <a:pt x="487015" y="635005"/>
                </a:cubicBezTo>
                <a:cubicBezTo>
                  <a:pt x="492226" y="641333"/>
                  <a:pt x="492598" y="647661"/>
                  <a:pt x="487015" y="655105"/>
                </a:cubicBezTo>
                <a:cubicBezTo>
                  <a:pt x="476964" y="668505"/>
                  <a:pt x="484037" y="674461"/>
                  <a:pt x="497437" y="678183"/>
                </a:cubicBezTo>
                <a:cubicBezTo>
                  <a:pt x="510837" y="681906"/>
                  <a:pt x="525354" y="683022"/>
                  <a:pt x="539871" y="691584"/>
                </a:cubicBezTo>
                <a:cubicBezTo>
                  <a:pt x="516793" y="698656"/>
                  <a:pt x="500787" y="691212"/>
                  <a:pt x="485898" y="681906"/>
                </a:cubicBezTo>
                <a:cubicBezTo>
                  <a:pt x="452397" y="661433"/>
                  <a:pt x="430808" y="631282"/>
                  <a:pt x="410335" y="600387"/>
                </a:cubicBezTo>
                <a:cubicBezTo>
                  <a:pt x="406240" y="594431"/>
                  <a:pt x="402890" y="587731"/>
                  <a:pt x="397307" y="582892"/>
                </a:cubicBezTo>
                <a:cubicBezTo>
                  <a:pt x="386884" y="573214"/>
                  <a:pt x="375717" y="572098"/>
                  <a:pt x="363062" y="584009"/>
                </a:cubicBezTo>
                <a:cubicBezTo>
                  <a:pt x="346311" y="599643"/>
                  <a:pt x="340356" y="598526"/>
                  <a:pt x="334772" y="578426"/>
                </a:cubicBezTo>
                <a:cubicBezTo>
                  <a:pt x="327327" y="551253"/>
                  <a:pt x="310577" y="532269"/>
                  <a:pt x="281915" y="522219"/>
                </a:cubicBezTo>
                <a:cubicBezTo>
                  <a:pt x="275960" y="519985"/>
                  <a:pt x="269632" y="517007"/>
                  <a:pt x="263304" y="521846"/>
                </a:cubicBezTo>
                <a:cubicBezTo>
                  <a:pt x="256604" y="527430"/>
                  <a:pt x="261070" y="533013"/>
                  <a:pt x="263676" y="538225"/>
                </a:cubicBezTo>
                <a:cubicBezTo>
                  <a:pt x="267398" y="546414"/>
                  <a:pt x="271865" y="554603"/>
                  <a:pt x="275215" y="563164"/>
                </a:cubicBezTo>
                <a:cubicBezTo>
                  <a:pt x="281171" y="576937"/>
                  <a:pt x="282288" y="591454"/>
                  <a:pt x="271121" y="604854"/>
                </a:cubicBezTo>
                <a:cubicBezTo>
                  <a:pt x="262931" y="614532"/>
                  <a:pt x="263676" y="620860"/>
                  <a:pt x="274471" y="627560"/>
                </a:cubicBezTo>
                <a:cubicBezTo>
                  <a:pt x="309088" y="648405"/>
                  <a:pt x="331050" y="675578"/>
                  <a:pt x="319138" y="718012"/>
                </a:cubicBezTo>
                <a:cubicBezTo>
                  <a:pt x="317277" y="723968"/>
                  <a:pt x="319511" y="729924"/>
                  <a:pt x="326583" y="729551"/>
                </a:cubicBezTo>
                <a:cubicBezTo>
                  <a:pt x="342217" y="728435"/>
                  <a:pt x="344822" y="738113"/>
                  <a:pt x="349289" y="748163"/>
                </a:cubicBezTo>
                <a:cubicBezTo>
                  <a:pt x="392840" y="844571"/>
                  <a:pt x="455747" y="928695"/>
                  <a:pt x="528332" y="1007608"/>
                </a:cubicBezTo>
                <a:cubicBezTo>
                  <a:pt x="600173" y="1085777"/>
                  <a:pt x="680947" y="1155756"/>
                  <a:pt x="766932" y="1222758"/>
                </a:cubicBezTo>
                <a:cubicBezTo>
                  <a:pt x="742737" y="1220524"/>
                  <a:pt x="711470" y="1206752"/>
                  <a:pt x="681319" y="1190746"/>
                </a:cubicBezTo>
                <a:cubicBezTo>
                  <a:pt x="601662" y="1147939"/>
                  <a:pt x="536149" y="1089871"/>
                  <a:pt x="469520" y="1032920"/>
                </a:cubicBezTo>
                <a:cubicBezTo>
                  <a:pt x="422991" y="993091"/>
                  <a:pt x="377579" y="952146"/>
                  <a:pt x="325466" y="917900"/>
                </a:cubicBezTo>
                <a:cubicBezTo>
                  <a:pt x="319511" y="914178"/>
                  <a:pt x="315416" y="909339"/>
                  <a:pt x="312066" y="903383"/>
                </a:cubicBezTo>
                <a:cubicBezTo>
                  <a:pt x="309088" y="898172"/>
                  <a:pt x="304621" y="893333"/>
                  <a:pt x="296805" y="895566"/>
                </a:cubicBezTo>
                <a:cubicBezTo>
                  <a:pt x="288988" y="898172"/>
                  <a:pt x="288243" y="904872"/>
                  <a:pt x="288243" y="910828"/>
                </a:cubicBezTo>
                <a:cubicBezTo>
                  <a:pt x="289360" y="933162"/>
                  <a:pt x="295688" y="953262"/>
                  <a:pt x="309460" y="971129"/>
                </a:cubicBezTo>
                <a:cubicBezTo>
                  <a:pt x="336261" y="1006864"/>
                  <a:pt x="371995" y="1034781"/>
                  <a:pt x="407729" y="1062698"/>
                </a:cubicBezTo>
                <a:cubicBezTo>
                  <a:pt x="457236" y="1101038"/>
                  <a:pt x="503021" y="1142728"/>
                  <a:pt x="544338" y="1189257"/>
                </a:cubicBezTo>
                <a:cubicBezTo>
                  <a:pt x="514560" y="1166551"/>
                  <a:pt x="484781" y="1143472"/>
                  <a:pt x="454630" y="1120766"/>
                </a:cubicBezTo>
                <a:cubicBezTo>
                  <a:pt x="431924" y="1103644"/>
                  <a:pt x="408474" y="1087265"/>
                  <a:pt x="385396" y="1070515"/>
                </a:cubicBezTo>
                <a:cubicBezTo>
                  <a:pt x="379812" y="1066421"/>
                  <a:pt x="373856" y="1061954"/>
                  <a:pt x="366040" y="1067537"/>
                </a:cubicBezTo>
                <a:cubicBezTo>
                  <a:pt x="358967" y="1072376"/>
                  <a:pt x="360084" y="1079449"/>
                  <a:pt x="361573" y="1086149"/>
                </a:cubicBezTo>
                <a:cubicBezTo>
                  <a:pt x="367156" y="1112577"/>
                  <a:pt x="382790" y="1133794"/>
                  <a:pt x="402146" y="1152778"/>
                </a:cubicBezTo>
                <a:cubicBezTo>
                  <a:pt x="425596" y="1175484"/>
                  <a:pt x="450164" y="1197074"/>
                  <a:pt x="475475" y="1218663"/>
                </a:cubicBezTo>
                <a:cubicBezTo>
                  <a:pt x="448303" y="1212707"/>
                  <a:pt x="421130" y="1206752"/>
                  <a:pt x="393957" y="1201913"/>
                </a:cubicBezTo>
                <a:cubicBezTo>
                  <a:pt x="406240" y="1245091"/>
                  <a:pt x="434902" y="1253653"/>
                  <a:pt x="460586" y="1260353"/>
                </a:cubicBezTo>
                <a:cubicBezTo>
                  <a:pt x="495204" y="1268914"/>
                  <a:pt x="528332" y="1279709"/>
                  <a:pt x="561089" y="1291993"/>
                </a:cubicBezTo>
                <a:cubicBezTo>
                  <a:pt x="574861" y="1304276"/>
                  <a:pt x="588634" y="1316188"/>
                  <a:pt x="602034" y="1328843"/>
                </a:cubicBezTo>
                <a:cubicBezTo>
                  <a:pt x="615807" y="1341872"/>
                  <a:pt x="628835" y="1354900"/>
                  <a:pt x="641863" y="1368672"/>
                </a:cubicBezTo>
                <a:cubicBezTo>
                  <a:pt x="651169" y="1378722"/>
                  <a:pt x="662335" y="1387284"/>
                  <a:pt x="651541" y="1404406"/>
                </a:cubicBezTo>
                <a:cubicBezTo>
                  <a:pt x="646702" y="1412223"/>
                  <a:pt x="678341" y="1454658"/>
                  <a:pt x="688392" y="1457263"/>
                </a:cubicBezTo>
                <a:cubicBezTo>
                  <a:pt x="689881" y="1457635"/>
                  <a:pt x="691369" y="1458008"/>
                  <a:pt x="692486" y="1458008"/>
                </a:cubicBezTo>
                <a:cubicBezTo>
                  <a:pt x="714076" y="1456519"/>
                  <a:pt x="718915" y="1469175"/>
                  <a:pt x="719287" y="1485181"/>
                </a:cubicBezTo>
                <a:cubicBezTo>
                  <a:pt x="719659" y="1500814"/>
                  <a:pt x="715937" y="1520170"/>
                  <a:pt x="745343" y="1512353"/>
                </a:cubicBezTo>
                <a:cubicBezTo>
                  <a:pt x="748693" y="1511609"/>
                  <a:pt x="749438" y="1513842"/>
                  <a:pt x="750926" y="1516448"/>
                </a:cubicBezTo>
                <a:cubicBezTo>
                  <a:pt x="782938" y="1583077"/>
                  <a:pt x="836912" y="1634445"/>
                  <a:pt x="890141" y="1685813"/>
                </a:cubicBezTo>
                <a:cubicBezTo>
                  <a:pt x="893119" y="1688419"/>
                  <a:pt x="896097" y="1691024"/>
                  <a:pt x="899074" y="1693630"/>
                </a:cubicBezTo>
                <a:cubicBezTo>
                  <a:pt x="843240" y="1680602"/>
                  <a:pt x="658985" y="1663851"/>
                  <a:pt x="605012" y="1669435"/>
                </a:cubicBezTo>
                <a:cubicBezTo>
                  <a:pt x="556994" y="1674274"/>
                  <a:pt x="285638" y="1593128"/>
                  <a:pt x="229431" y="1545110"/>
                </a:cubicBezTo>
                <a:cubicBezTo>
                  <a:pt x="221614" y="1582705"/>
                  <a:pt x="238364" y="1597594"/>
                  <a:pt x="251765" y="1614717"/>
                </a:cubicBezTo>
                <a:cubicBezTo>
                  <a:pt x="270748" y="1638912"/>
                  <a:pt x="273726" y="1656035"/>
                  <a:pt x="237992" y="1675391"/>
                </a:cubicBezTo>
                <a:cubicBezTo>
                  <a:pt x="135628" y="1730481"/>
                  <a:pt x="136745" y="1732342"/>
                  <a:pt x="232781" y="1807160"/>
                </a:cubicBezTo>
                <a:cubicBezTo>
                  <a:pt x="237248" y="1810511"/>
                  <a:pt x="235014" y="1821305"/>
                  <a:pt x="236131" y="1828750"/>
                </a:cubicBezTo>
                <a:cubicBezTo>
                  <a:pt x="211191" y="1839917"/>
                  <a:pt x="181785" y="1810883"/>
                  <a:pt x="152007" y="1842150"/>
                </a:cubicBezTo>
                <a:cubicBezTo>
                  <a:pt x="280426" y="1979503"/>
                  <a:pt x="475848" y="2110157"/>
                  <a:pt x="653030" y="2213265"/>
                </a:cubicBezTo>
                <a:cubicBezTo>
                  <a:pt x="509721" y="2247138"/>
                  <a:pt x="423735" y="2128024"/>
                  <a:pt x="318394" y="2143285"/>
                </a:cubicBezTo>
                <a:cubicBezTo>
                  <a:pt x="265909" y="2180508"/>
                  <a:pt x="422246" y="2240810"/>
                  <a:pt x="272982" y="2258305"/>
                </a:cubicBezTo>
                <a:cubicBezTo>
                  <a:pt x="337750" y="2291061"/>
                  <a:pt x="385768" y="2323073"/>
                  <a:pt x="430435" y="2360668"/>
                </a:cubicBezTo>
                <a:cubicBezTo>
                  <a:pt x="509721" y="2428042"/>
                  <a:pt x="525354" y="2472710"/>
                  <a:pt x="488876" y="2563162"/>
                </a:cubicBezTo>
                <a:cubicBezTo>
                  <a:pt x="464681" y="2622719"/>
                  <a:pt x="429691" y="2677437"/>
                  <a:pt x="460586" y="2748533"/>
                </a:cubicBezTo>
                <a:cubicBezTo>
                  <a:pt x="481803" y="2797295"/>
                  <a:pt x="473614" y="2829307"/>
                  <a:pt x="393212" y="2807345"/>
                </a:cubicBezTo>
                <a:cubicBezTo>
                  <a:pt x="306483" y="2783895"/>
                  <a:pt x="273726" y="2827818"/>
                  <a:pt x="295688" y="2913059"/>
                </a:cubicBezTo>
                <a:cubicBezTo>
                  <a:pt x="309833" y="2967777"/>
                  <a:pt x="294943" y="2984900"/>
                  <a:pt x="235386" y="2978572"/>
                </a:cubicBezTo>
                <a:cubicBezTo>
                  <a:pt x="169501" y="2971499"/>
                  <a:pt x="106967" y="2935765"/>
                  <a:pt x="25448" y="2952888"/>
                </a:cubicBezTo>
                <a:cubicBezTo>
                  <a:pt x="90588" y="3052646"/>
                  <a:pt x="229803" y="3024356"/>
                  <a:pt x="305738" y="3119275"/>
                </a:cubicBezTo>
                <a:cubicBezTo>
                  <a:pt x="215286" y="3119647"/>
                  <a:pt x="146051" y="3119275"/>
                  <a:pt x="79049" y="3098430"/>
                </a:cubicBezTo>
                <a:cubicBezTo>
                  <a:pt x="51132" y="3089869"/>
                  <a:pt x="20609" y="3081308"/>
                  <a:pt x="4975" y="3109969"/>
                </a:cubicBezTo>
                <a:cubicBezTo>
                  <a:pt x="-13636" y="3144587"/>
                  <a:pt x="24331" y="3157615"/>
                  <a:pt x="47037" y="3163943"/>
                </a:cubicBezTo>
                <a:cubicBezTo>
                  <a:pt x="111061" y="3181438"/>
                  <a:pt x="160196" y="3222755"/>
                  <a:pt x="213425" y="3255139"/>
                </a:cubicBezTo>
                <a:cubicBezTo>
                  <a:pt x="329933" y="3326236"/>
                  <a:pt x="457981" y="3385420"/>
                  <a:pt x="556622" y="3502301"/>
                </a:cubicBezTo>
                <a:cubicBezTo>
                  <a:pt x="432669" y="3472523"/>
                  <a:pt x="339983" y="3402915"/>
                  <a:pt x="224592" y="3388771"/>
                </a:cubicBezTo>
                <a:cubicBezTo>
                  <a:pt x="324722" y="3495601"/>
                  <a:pt x="453142" y="3565208"/>
                  <a:pt x="574861" y="3643004"/>
                </a:cubicBezTo>
                <a:cubicBezTo>
                  <a:pt x="609479" y="3664966"/>
                  <a:pt x="644841" y="3679855"/>
                  <a:pt x="652657" y="3727501"/>
                </a:cubicBezTo>
                <a:cubicBezTo>
                  <a:pt x="667919" y="3819814"/>
                  <a:pt x="712959" y="3896494"/>
                  <a:pt x="810111" y="3937067"/>
                </a:cubicBezTo>
                <a:cubicBezTo>
                  <a:pt x="810856" y="3937439"/>
                  <a:pt x="805644" y="3951212"/>
                  <a:pt x="802294" y="3960890"/>
                </a:cubicBezTo>
                <a:cubicBezTo>
                  <a:pt x="743110" y="3963868"/>
                  <a:pt x="696581" y="3909149"/>
                  <a:pt x="620646" y="3927017"/>
                </a:cubicBezTo>
                <a:cubicBezTo>
                  <a:pt x="692858" y="4001091"/>
                  <a:pt x="753532" y="4067720"/>
                  <a:pt x="856268" y="4103082"/>
                </a:cubicBezTo>
                <a:cubicBezTo>
                  <a:pt x="938531" y="4131372"/>
                  <a:pt x="1040150" y="4147377"/>
                  <a:pt x="1099707" y="4238574"/>
                </a:cubicBezTo>
                <a:cubicBezTo>
                  <a:pt x="1030472" y="4256441"/>
                  <a:pt x="978732" y="4234107"/>
                  <a:pt x="926992" y="4218102"/>
                </a:cubicBezTo>
                <a:cubicBezTo>
                  <a:pt x="847334" y="4193534"/>
                  <a:pt x="769166" y="4165617"/>
                  <a:pt x="689508" y="4140677"/>
                </a:cubicBezTo>
                <a:cubicBezTo>
                  <a:pt x="659358" y="4131372"/>
                  <a:pt x="626229" y="4124299"/>
                  <a:pt x="606873" y="4169711"/>
                </a:cubicBezTo>
                <a:cubicBezTo>
                  <a:pt x="707748" y="4179389"/>
                  <a:pt x="768421" y="4240435"/>
                  <a:pt x="831701" y="4297759"/>
                </a:cubicBezTo>
                <a:cubicBezTo>
                  <a:pt x="867435" y="4330143"/>
                  <a:pt x="896469" y="4373322"/>
                  <a:pt x="960493" y="4356944"/>
                </a:cubicBezTo>
                <a:cubicBezTo>
                  <a:pt x="994366" y="4348382"/>
                  <a:pt x="1015955" y="4372578"/>
                  <a:pt x="1012233" y="4402356"/>
                </a:cubicBezTo>
                <a:cubicBezTo>
                  <a:pt x="999577" y="4507325"/>
                  <a:pt x="1078118" y="4544176"/>
                  <a:pt x="1159636" y="4564276"/>
                </a:cubicBezTo>
                <a:cubicBezTo>
                  <a:pt x="1313740" y="4602616"/>
                  <a:pt x="1442160" y="4692324"/>
                  <a:pt x="1592169" y="4741458"/>
                </a:cubicBezTo>
                <a:cubicBezTo>
                  <a:pt x="1738083" y="4789104"/>
                  <a:pt x="2833187" y="5010209"/>
                  <a:pt x="3110499" y="5032171"/>
                </a:cubicBezTo>
                <a:cubicBezTo>
                  <a:pt x="4807501" y="5166546"/>
                  <a:pt x="6028047" y="4106432"/>
                  <a:pt x="6033630" y="4091915"/>
                </a:cubicBezTo>
                <a:cubicBezTo>
                  <a:pt x="6059314" y="4023797"/>
                  <a:pt x="6122965" y="3994390"/>
                  <a:pt x="6180661" y="3957912"/>
                </a:cubicBezTo>
                <a:cubicBezTo>
                  <a:pt x="6230913" y="3925900"/>
                  <a:pt x="6284514" y="3892027"/>
                  <a:pt x="6305359" y="3837309"/>
                </a:cubicBezTo>
                <a:cubicBezTo>
                  <a:pt x="6332904" y="3764724"/>
                  <a:pt x="6254735" y="3824281"/>
                  <a:pt x="6240218" y="3796364"/>
                </a:cubicBezTo>
                <a:cubicBezTo>
                  <a:pt x="6269997" y="3758768"/>
                  <a:pt x="6316153" y="3724151"/>
                  <a:pt x="6328437" y="3681344"/>
                </a:cubicBezTo>
                <a:cubicBezTo>
                  <a:pt x="6372361" y="3526496"/>
                  <a:pt x="6466907" y="3413710"/>
                  <a:pt x="6608355" y="3326236"/>
                </a:cubicBezTo>
                <a:cubicBezTo>
                  <a:pt x="6648928" y="3300924"/>
                  <a:pt x="6675729" y="3255512"/>
                  <a:pt x="6731191" y="3248067"/>
                </a:cubicBezTo>
                <a:cubicBezTo>
                  <a:pt x="6854400" y="3232061"/>
                  <a:pt x="6815315" y="3106992"/>
                  <a:pt x="6880456" y="3051529"/>
                </a:cubicBezTo>
                <a:cubicBezTo>
                  <a:pt x="6892739" y="3041107"/>
                  <a:pt x="6903907" y="2777939"/>
                  <a:pt x="6901673" y="2763795"/>
                </a:cubicBezTo>
                <a:cubicBezTo>
                  <a:pt x="6898323" y="2743322"/>
                  <a:pt x="6883806" y="2966288"/>
                  <a:pt x="6871150" y="2948421"/>
                </a:cubicBezTo>
                <a:cubicBezTo>
                  <a:pt x="6858494" y="2930182"/>
                  <a:pt x="6839138" y="2914176"/>
                  <a:pt x="6848444" y="2890353"/>
                </a:cubicBezTo>
                <a:cubicBezTo>
                  <a:pt x="6852166" y="2880303"/>
                  <a:pt x="6849561" y="2846058"/>
                  <a:pt x="6878223" y="2873230"/>
                </a:cubicBezTo>
                <a:cubicBezTo>
                  <a:pt x="6956763" y="2946932"/>
                  <a:pt x="6870778" y="2578051"/>
                  <a:pt x="6762459" y="2568745"/>
                </a:cubicBezTo>
                <a:cubicBezTo>
                  <a:pt x="6801915" y="2465637"/>
                  <a:pt x="6801915" y="2465637"/>
                  <a:pt x="6673123" y="2451493"/>
                </a:cubicBezTo>
                <a:cubicBezTo>
                  <a:pt x="6722630" y="2385980"/>
                  <a:pt x="6722630" y="2369229"/>
                  <a:pt x="6662700" y="2346896"/>
                </a:cubicBezTo>
                <a:cubicBezTo>
                  <a:pt x="6605005" y="2325306"/>
                  <a:pt x="6540981" y="2318234"/>
                  <a:pt x="6487752" y="2285105"/>
                </a:cubicBezTo>
                <a:cubicBezTo>
                  <a:pt x="6536887" y="2201353"/>
                  <a:pt x="6550659" y="2104573"/>
                  <a:pt x="6652278" y="2063628"/>
                </a:cubicBezTo>
                <a:cubicBezTo>
                  <a:pt x="6668284" y="2057300"/>
                  <a:pt x="6679079" y="2031988"/>
                  <a:pt x="6668656" y="2017843"/>
                </a:cubicBezTo>
                <a:cubicBezTo>
                  <a:pt x="6631805" y="1965359"/>
                  <a:pt x="6684662" y="1864856"/>
                  <a:pt x="6570015" y="1854062"/>
                </a:cubicBezTo>
                <a:cubicBezTo>
                  <a:pt x="6555870" y="1852573"/>
                  <a:pt x="6542842" y="1842150"/>
                  <a:pt x="6554009" y="1827633"/>
                </a:cubicBezTo>
                <a:cubicBezTo>
                  <a:pt x="6592349" y="1778126"/>
                  <a:pt x="6545820" y="1781476"/>
                  <a:pt x="6517531" y="1775149"/>
                </a:cubicBezTo>
                <a:cubicBezTo>
                  <a:pt x="6483285" y="1767704"/>
                  <a:pt x="6444573" y="1789293"/>
                  <a:pt x="6412934" y="1762493"/>
                </a:cubicBezTo>
                <a:cubicBezTo>
                  <a:pt x="6420378" y="1734203"/>
                  <a:pt x="6447923" y="1734575"/>
                  <a:pt x="6467279" y="1725642"/>
                </a:cubicBezTo>
                <a:cubicBezTo>
                  <a:pt x="6523858" y="1699213"/>
                  <a:pt x="6570015" y="1667946"/>
                  <a:pt x="6572621" y="1600200"/>
                </a:cubicBezTo>
                <a:cubicBezTo>
                  <a:pt x="6574854" y="1545482"/>
                  <a:pt x="6580810" y="1497092"/>
                  <a:pt x="6502641" y="1480341"/>
                </a:cubicBezTo>
                <a:cubicBezTo>
                  <a:pt x="6490358" y="1477736"/>
                  <a:pt x="6484030" y="1470664"/>
                  <a:pt x="6481796" y="1461358"/>
                </a:cubicBezTo>
                <a:cubicBezTo>
                  <a:pt x="6490730" y="1452424"/>
                  <a:pt x="6499291" y="1443118"/>
                  <a:pt x="6509713" y="1436418"/>
                </a:cubicBezTo>
                <a:cubicBezTo>
                  <a:pt x="6544703" y="1414457"/>
                  <a:pt x="6556615" y="1382072"/>
                  <a:pt x="6567037" y="1348199"/>
                </a:cubicBezTo>
                <a:cubicBezTo>
                  <a:pt x="6573737" y="1326610"/>
                  <a:pt x="6581554" y="1305393"/>
                  <a:pt x="6596816" y="1286781"/>
                </a:cubicBezTo>
                <a:cubicBezTo>
                  <a:pt x="6606122" y="1275242"/>
                  <a:pt x="6617661" y="1266681"/>
                  <a:pt x="6632178" y="1261842"/>
                </a:cubicBezTo>
                <a:cubicBezTo>
                  <a:pt x="6644833" y="1257375"/>
                  <a:pt x="6648556" y="1251419"/>
                  <a:pt x="6639994" y="1240625"/>
                </a:cubicBezTo>
                <a:cubicBezTo>
                  <a:pt x="6615799" y="1209729"/>
                  <a:pt x="6606122" y="1175856"/>
                  <a:pt x="6622127" y="1136400"/>
                </a:cubicBezTo>
                <a:cubicBezTo>
                  <a:pt x="6626967" y="1124489"/>
                  <a:pt x="6623617" y="1114066"/>
                  <a:pt x="6612077" y="1109599"/>
                </a:cubicBezTo>
                <a:cubicBezTo>
                  <a:pt x="6564059" y="1090616"/>
                  <a:pt x="6552148" y="1046692"/>
                  <a:pt x="6531675" y="1009469"/>
                </a:cubicBezTo>
                <a:cubicBezTo>
                  <a:pt x="6502641" y="956612"/>
                  <a:pt x="6476213" y="902639"/>
                  <a:pt x="6456113" y="845315"/>
                </a:cubicBezTo>
                <a:cubicBezTo>
                  <a:pt x="6444201" y="811070"/>
                  <a:pt x="6432662" y="777197"/>
                  <a:pt x="6440851" y="739229"/>
                </a:cubicBezTo>
                <a:cubicBezTo>
                  <a:pt x="6442712" y="729924"/>
                  <a:pt x="6439362" y="722107"/>
                  <a:pt x="6434523" y="715034"/>
                </a:cubicBezTo>
                <a:cubicBezTo>
                  <a:pt x="6414050" y="684139"/>
                  <a:pt x="6416656" y="651383"/>
                  <a:pt x="6432290" y="617510"/>
                </a:cubicBezTo>
                <a:cubicBezTo>
                  <a:pt x="6441968" y="597037"/>
                  <a:pt x="6440851" y="594431"/>
                  <a:pt x="6416284" y="595176"/>
                </a:cubicBezTo>
                <a:cubicBezTo>
                  <a:pt x="6366405" y="596293"/>
                  <a:pt x="6316898" y="598154"/>
                  <a:pt x="6267763" y="591826"/>
                </a:cubicBezTo>
                <a:cubicBezTo>
                  <a:pt x="6212673" y="584753"/>
                  <a:pt x="6194806" y="568375"/>
                  <a:pt x="6236496" y="521102"/>
                </a:cubicBezTo>
                <a:cubicBezTo>
                  <a:pt x="6245430" y="511052"/>
                  <a:pt x="6253246" y="499885"/>
                  <a:pt x="6257341" y="487229"/>
                </a:cubicBezTo>
                <a:cubicBezTo>
                  <a:pt x="6260319" y="477179"/>
                  <a:pt x="6257713" y="470106"/>
                  <a:pt x="6248780" y="465267"/>
                </a:cubicBezTo>
                <a:cubicBezTo>
                  <a:pt x="6238357" y="459312"/>
                  <a:pt x="6232774" y="467501"/>
                  <a:pt x="6226818" y="473456"/>
                </a:cubicBezTo>
                <a:cubicBezTo>
                  <a:pt x="6194434" y="505468"/>
                  <a:pt x="6153861" y="527430"/>
                  <a:pt x="6115149" y="551625"/>
                </a:cubicBezTo>
                <a:cubicBezTo>
                  <a:pt x="6059686" y="586615"/>
                  <a:pt x="6001246" y="617510"/>
                  <a:pt x="5951739" y="659944"/>
                </a:cubicBezTo>
                <a:cubicBezTo>
                  <a:pt x="5939084" y="670739"/>
                  <a:pt x="5918611" y="662550"/>
                  <a:pt x="5917122" y="644310"/>
                </a:cubicBezTo>
                <a:cubicBezTo>
                  <a:pt x="5915633" y="626071"/>
                  <a:pt x="5905583" y="626071"/>
                  <a:pt x="5890694" y="630538"/>
                </a:cubicBezTo>
                <a:cubicBezTo>
                  <a:pt x="5872826" y="635749"/>
                  <a:pt x="5854959" y="640960"/>
                  <a:pt x="5837464" y="646916"/>
                </a:cubicBezTo>
                <a:cubicBezTo>
                  <a:pt x="5819225" y="653244"/>
                  <a:pt x="5811036" y="666644"/>
                  <a:pt x="5809175" y="683395"/>
                </a:cubicBezTo>
                <a:cubicBezTo>
                  <a:pt x="5808430" y="689723"/>
                  <a:pt x="5808803" y="697539"/>
                  <a:pt x="5815503" y="698656"/>
                </a:cubicBezTo>
                <a:cubicBezTo>
                  <a:pt x="5843048" y="703495"/>
                  <a:pt x="5755201" y="682278"/>
                  <a:pt x="5746268" y="667389"/>
                </a:cubicBezTo>
                <a:cubicBezTo>
                  <a:pt x="5745896" y="666644"/>
                  <a:pt x="5525907" y="720246"/>
                  <a:pt x="5458905" y="754119"/>
                </a:cubicBezTo>
                <a:close/>
                <a:moveTo>
                  <a:pt x="885302" y="1333310"/>
                </a:moveTo>
                <a:cubicBezTo>
                  <a:pt x="877857" y="1326982"/>
                  <a:pt x="870040" y="1321027"/>
                  <a:pt x="862596" y="1314326"/>
                </a:cubicBezTo>
                <a:cubicBezTo>
                  <a:pt x="863712" y="1312837"/>
                  <a:pt x="865201" y="1311349"/>
                  <a:pt x="866318" y="1309860"/>
                </a:cubicBezTo>
                <a:cubicBezTo>
                  <a:pt x="881580" y="1320282"/>
                  <a:pt x="896841" y="1330705"/>
                  <a:pt x="912103" y="1341127"/>
                </a:cubicBezTo>
                <a:cubicBezTo>
                  <a:pt x="903541" y="1338522"/>
                  <a:pt x="894235" y="1335916"/>
                  <a:pt x="885302" y="1333310"/>
                </a:cubicBezTo>
                <a:close/>
                <a:moveTo>
                  <a:pt x="1140280" y="787619"/>
                </a:moveTo>
                <a:cubicBezTo>
                  <a:pt x="1231849" y="850154"/>
                  <a:pt x="1323418" y="913061"/>
                  <a:pt x="1414987" y="975596"/>
                </a:cubicBezTo>
                <a:cubicBezTo>
                  <a:pt x="1413498" y="977085"/>
                  <a:pt x="1412381" y="978574"/>
                  <a:pt x="1410892" y="980063"/>
                </a:cubicBezTo>
                <a:cubicBezTo>
                  <a:pt x="1310390" y="927206"/>
                  <a:pt x="1215471" y="868394"/>
                  <a:pt x="1140280" y="787619"/>
                </a:cubicBezTo>
                <a:close/>
              </a:path>
            </a:pathLst>
          </a:custGeom>
          <a:solidFill>
            <a:schemeClr val="accent1">
              <a:alpha val="20000"/>
            </a:schemeClr>
          </a:solidFill>
          <a:ln w="32707" cap="flat">
            <a:noFill/>
            <a:prstDash val="solid"/>
            <a:miter/>
          </a:ln>
        </p:spPr>
        <p:txBody>
          <a:bodyPr rtlCol="0" anchor="ctr"/>
          <a:lstStyle/>
          <a:p>
            <a:endParaRPr lang="en-US" dirty="0"/>
          </a:p>
        </p:txBody>
      </p:sp>
      <p:sp>
        <p:nvSpPr>
          <p:cNvPr id="2" name="Title 1">
            <a:extLst>
              <a:ext uri="{FF2B5EF4-FFF2-40B4-BE49-F238E27FC236}">
                <a16:creationId xmlns:a16="http://schemas.microsoft.com/office/drawing/2014/main" id="{48DB1DFE-8154-440D-93CF-FEF7860E897F}"/>
              </a:ext>
            </a:extLst>
          </p:cNvPr>
          <p:cNvSpPr>
            <a:spLocks noGrp="1"/>
          </p:cNvSpPr>
          <p:nvPr>
            <p:ph type="title"/>
          </p:nvPr>
        </p:nvSpPr>
        <p:spPr>
          <a:xfrm>
            <a:off x="1399032" y="2523744"/>
            <a:ext cx="3831336" cy="1453896"/>
          </a:xfrm>
        </p:spPr>
        <p:txBody>
          <a:bodyPr anchor="b"/>
          <a:lstStyle>
            <a:lvl1pPr algn="ct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D9D1F5-05CC-48F3-A314-315EF1703043}"/>
              </a:ext>
            </a:extLst>
          </p:cNvPr>
          <p:cNvSpPr>
            <a:spLocks noGrp="1"/>
          </p:cNvSpPr>
          <p:nvPr>
            <p:ph type="pic" idx="1"/>
          </p:nvPr>
        </p:nvSpPr>
        <p:spPr>
          <a:xfrm>
            <a:off x="6711696" y="640079"/>
            <a:ext cx="4837176" cy="556869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11807DE-1178-4BBB-89D8-9046239C2DE9}"/>
              </a:ext>
            </a:extLst>
          </p:cNvPr>
          <p:cNvSpPr>
            <a:spLocks noGrp="1"/>
          </p:cNvSpPr>
          <p:nvPr>
            <p:ph type="body" sz="half" idx="2"/>
          </p:nvPr>
        </p:nvSpPr>
        <p:spPr>
          <a:xfrm>
            <a:off x="1655064" y="4087368"/>
            <a:ext cx="3319272" cy="649224"/>
          </a:xfrm>
        </p:spPr>
        <p:txBody>
          <a:bodyPr>
            <a:noAutofit/>
          </a:bodyPr>
          <a:lstStyle>
            <a:lvl1pPr marL="0" indent="0" algn="ctr">
              <a:buNone/>
              <a:defRPr sz="2000" cap="all" baseline="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D48EA59-A1BC-48B7-9495-6D5C6035B14B}"/>
              </a:ext>
            </a:extLst>
          </p:cNvPr>
          <p:cNvSpPr>
            <a:spLocks noGrp="1"/>
          </p:cNvSpPr>
          <p:nvPr>
            <p:ph type="dt" sz="half" idx="10"/>
          </p:nvPr>
        </p:nvSpPr>
        <p:spPr/>
        <p:txBody>
          <a:bodyPr/>
          <a:lstStyle/>
          <a:p>
            <a:fld id="{2AA5C32D-1654-9041-8A20-6498273BCA4F}" type="datetime1">
              <a:rPr lang="nb-NO" smtClean="0"/>
              <a:t>27.05.2026</a:t>
            </a:fld>
            <a:endParaRPr lang="en-US"/>
          </a:p>
        </p:txBody>
      </p:sp>
      <p:sp>
        <p:nvSpPr>
          <p:cNvPr id="6" name="Footer Placeholder 5">
            <a:extLst>
              <a:ext uri="{FF2B5EF4-FFF2-40B4-BE49-F238E27FC236}">
                <a16:creationId xmlns:a16="http://schemas.microsoft.com/office/drawing/2014/main" id="{49F85A72-B50F-440E-AAD3-53C099F6D9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2C2D00B-4207-4720-8C68-605CAFDD5CA2}"/>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85149693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C888B-58B8-4428-8B1D-4E26FC5DD59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314F67B-D516-42FA-A2CA-2DCD37CFE8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2BA5FF-4919-4FF8-9C04-06CE156B762F}"/>
              </a:ext>
            </a:extLst>
          </p:cNvPr>
          <p:cNvSpPr>
            <a:spLocks noGrp="1"/>
          </p:cNvSpPr>
          <p:nvPr>
            <p:ph type="dt" sz="half" idx="10"/>
          </p:nvPr>
        </p:nvSpPr>
        <p:spPr/>
        <p:txBody>
          <a:bodyPr/>
          <a:lstStyle/>
          <a:p>
            <a:fld id="{7A998CC7-ED44-1447-8DCE-429A4A1DDECA}" type="datetime1">
              <a:rPr lang="nb-NO" smtClean="0"/>
              <a:t>27.05.2026</a:t>
            </a:fld>
            <a:endParaRPr lang="en-US"/>
          </a:p>
        </p:txBody>
      </p:sp>
      <p:sp>
        <p:nvSpPr>
          <p:cNvPr id="5" name="Footer Placeholder 4">
            <a:extLst>
              <a:ext uri="{FF2B5EF4-FFF2-40B4-BE49-F238E27FC236}">
                <a16:creationId xmlns:a16="http://schemas.microsoft.com/office/drawing/2014/main" id="{CBEDA970-128E-4150-8E5A-A1B056E835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EC6CD1-EE5E-42EF-B76D-BB803BA6AB5E}"/>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13327699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0C2A1B-34CA-4877-9435-D77DF32575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F255E5E-4A81-44CC-8D99-F56E625D463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19CEECF-A221-4ECC-AD9C-E197D516D24C}"/>
              </a:ext>
            </a:extLst>
          </p:cNvPr>
          <p:cNvSpPr>
            <a:spLocks noGrp="1"/>
          </p:cNvSpPr>
          <p:nvPr>
            <p:ph type="dt" sz="half" idx="10"/>
          </p:nvPr>
        </p:nvSpPr>
        <p:spPr/>
        <p:txBody>
          <a:bodyPr/>
          <a:lstStyle/>
          <a:p>
            <a:fld id="{1ED536A6-9E3F-0F48-A833-C2FF8BE761A0}" type="datetime1">
              <a:rPr lang="nb-NO" smtClean="0"/>
              <a:t>27.05.2026</a:t>
            </a:fld>
            <a:endParaRPr lang="en-US"/>
          </a:p>
        </p:txBody>
      </p:sp>
      <p:sp>
        <p:nvSpPr>
          <p:cNvPr id="5" name="Footer Placeholder 4">
            <a:extLst>
              <a:ext uri="{FF2B5EF4-FFF2-40B4-BE49-F238E27FC236}">
                <a16:creationId xmlns:a16="http://schemas.microsoft.com/office/drawing/2014/main" id="{018F41AE-0DDE-49ED-9F0C-E0E16F599A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B47FB7-77F0-4C43-B81E-D04B31C953DA}"/>
              </a:ext>
            </a:extLst>
          </p:cNvPr>
          <p:cNvSpPr>
            <a:spLocks noGrp="1"/>
          </p:cNvSpPr>
          <p:nvPr>
            <p:ph type="sldNum" sz="quarter" idx="12"/>
          </p:nvPr>
        </p:nvSpPr>
        <p:spPr/>
        <p:txBody>
          <a:bodyPr/>
          <a:lstStyle/>
          <a:p>
            <a:fld id="{51845F5A-061D-4825-9AE9-D7794091C6CF}" type="slidenum">
              <a:rPr lang="en-US" smtClean="0"/>
              <a:t>‹#›</a:t>
            </a:fld>
            <a:endParaRPr lang="en-US"/>
          </a:p>
        </p:txBody>
      </p:sp>
    </p:spTree>
    <p:extLst>
      <p:ext uri="{BB962C8B-B14F-4D97-AF65-F5344CB8AC3E}">
        <p14:creationId xmlns:p14="http://schemas.microsoft.com/office/powerpoint/2010/main" val="20576007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tellysbil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nb-NO"/>
              <a:t>Klikk for å redigere tittelstil</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1A596525-38BA-CA4B-BE22-1AE305F2D0A3}" type="datetime1">
              <a:rPr lang="nb-NO" smtClean="0"/>
              <a:t>27.05.2026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extLst>
    <p:ext uri="{DCECCB84-F9BA-43D5-87BE-67443E8EF086}">
      <p15:sldGuideLst xmlns:p15="http://schemas.microsoft.com/office/powerpoint/2012/main"/>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1A596525-38BA-CA4B-BE22-1AE305F2D0A3}" type="datetime1">
              <a:rPr lang="nb-NO" smtClean="0"/>
              <a:t>27.05.2026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Inndelingsoverskrift">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nb-NO"/>
              <a:t>Klikk for å redigere tittelstil</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1A596525-38BA-CA4B-BE22-1AE305F2D0A3}" type="datetime1">
              <a:rPr lang="nb-NO" smtClean="0"/>
              <a:t>27.05.2026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1A596525-38BA-CA4B-BE22-1AE305F2D0A3}" type="datetime1">
              <a:rPr lang="nb-NO" smtClean="0"/>
              <a:t>27.05.2026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extLst>
    <p:ext uri="{DCECCB84-F9BA-43D5-87BE-67443E8EF086}">
      <p15:sldGuideLst xmlns:p15="http://schemas.microsoft.com/office/powerpoint/2012/main"/>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a:t>Klikk for å redigere tittelstil</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1A596525-38BA-CA4B-BE22-1AE305F2D0A3}" type="datetime1">
              <a:rPr lang="nb-NO" smtClean="0"/>
              <a:t>27.05.2026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extLst>
    <p:ext uri="{DCECCB84-F9BA-43D5-87BE-67443E8EF086}">
      <p15:sldGuideLst xmlns:p15="http://schemas.microsoft.com/office/powerpoint/2012/main"/>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1A596525-38BA-CA4B-BE22-1AE305F2D0A3}" type="datetime1">
              <a:rPr lang="nb-NO" smtClean="0"/>
              <a:t>27.05.2026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A596525-38BA-CA4B-BE22-1AE305F2D0A3}" type="datetime1">
              <a:rPr lang="nb-NO" smtClean="0"/>
              <a:t>27.05.2026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nb-NO"/>
              <a:t>Klikk for å redigere tittelstil</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1A596525-38BA-CA4B-BE22-1AE305F2D0A3}" type="datetime1">
              <a:rPr lang="nb-NO" smtClean="0"/>
              <a:t>27.05.2026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nb-NO"/>
              <a:t>Klikk for å redigere tittelstil</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nb-NO"/>
              <a:t>Dra bildet til plassholderen eller klikk ikonet for å legge til</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Date Placeholder 4"/>
          <p:cNvSpPr>
            <a:spLocks noGrp="1"/>
          </p:cNvSpPr>
          <p:nvPr>
            <p:ph type="dt" sz="half" idx="10"/>
          </p:nvPr>
        </p:nvSpPr>
        <p:spPr/>
        <p:txBody>
          <a:bodyPr/>
          <a:lstStyle/>
          <a:p>
            <a:fld id="{1A596525-38BA-CA4B-BE22-1AE305F2D0A3}" type="datetime1">
              <a:rPr lang="nb-NO" smtClean="0"/>
              <a:t>27.05.2026</a:t>
            </a:fld>
            <a:endParaRPr lang="en-US"/>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tel og bildetekst">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nb-NO"/>
              <a:t>Klikk for å redigere tittelstil</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1A596525-38BA-CA4B-BE22-1AE305F2D0A3}" type="datetime1">
              <a:rPr lang="nb-NO" smtClean="0"/>
              <a:t>27.05.2026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Sitat med bildeteks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b-NO"/>
              <a:t>Klikk for å redigere tittelstil</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1A596525-38BA-CA4B-BE22-1AE305F2D0A3}" type="datetime1">
              <a:rPr lang="nb-NO" smtClean="0"/>
              <a:t>27.05.2026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nb-NO"/>
              <a:t>Klikk for å redigere tittelstil</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1A596525-38BA-CA4B-BE22-1AE305F2D0A3}" type="datetime1">
              <a:rPr lang="nb-NO" smtClean="0"/>
              <a:t>27.05.2026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Sitatnavnekort">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nb-NO"/>
              <a:t>Klikk for å redigere tittelstil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1A596525-38BA-CA4B-BE22-1AE305F2D0A3}" type="datetime1">
              <a:rPr lang="nb-NO" smtClean="0"/>
              <a:t>27.05.2026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Sann eller usann">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nb-NO"/>
              <a:t>Klikk for å redigere tittelstil</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nb-NO"/>
              <a:t>Klikk for å redigere tekststiler i malen</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Klikk for å redigere tekststiler i malen</a:t>
            </a:r>
          </a:p>
        </p:txBody>
      </p:sp>
      <p:sp>
        <p:nvSpPr>
          <p:cNvPr id="4" name="Date Placeholder 3"/>
          <p:cNvSpPr>
            <a:spLocks noGrp="1"/>
          </p:cNvSpPr>
          <p:nvPr>
            <p:ph type="dt" sz="half" idx="10"/>
          </p:nvPr>
        </p:nvSpPr>
        <p:spPr/>
        <p:txBody>
          <a:bodyPr/>
          <a:lstStyle/>
          <a:p>
            <a:fld id="{1A596525-38BA-CA4B-BE22-1AE305F2D0A3}" type="datetime1">
              <a:rPr lang="nb-NO" smtClean="0"/>
              <a:t>27.05.2026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1A596525-38BA-CA4B-BE22-1AE305F2D0A3}" type="datetime1">
              <a:rPr lang="nb-NO" smtClean="0"/>
              <a:t>27.05.2026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nb-NO"/>
              <a:t>Klikk for å redigere tittelstil</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1A596525-38BA-CA4B-BE22-1AE305F2D0A3}" type="datetime1">
              <a:rPr lang="nb-NO" smtClean="0"/>
              <a:t>27.05.2026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1845F5A-061D-4825-9AE9-D7794091C6CF}" type="slidenum">
              <a:rPr lang="en-US" smtClean="0"/>
              <a:t>‹#›</a:t>
            </a:fld>
            <a:endParaRPr lang="en-US"/>
          </a:p>
        </p:txBody>
      </p:sp>
    </p:spTree>
  </p:cSld>
  <p:clrMapOvr>
    <a:masterClrMapping/>
  </p:clrMapOvr>
  <p:hf hdr="0" ftr="0" dt="0"/>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theme" Target="../theme/theme2.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8615C6B-1C98-4B1C-AB4B-1E1898E593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2E8DFF97-B7FD-47F9-BC7F-DD4B4C5EA2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1831D22-079E-43E3-86A4-BA12DB888C7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596525-38BA-CA4B-BE22-1AE305F2D0A3}" type="datetime1">
              <a:rPr lang="nb-NO" smtClean="0"/>
              <a:t>27.05.2026</a:t>
            </a:fld>
            <a:endParaRPr lang="en-US"/>
          </a:p>
        </p:txBody>
      </p:sp>
      <p:sp>
        <p:nvSpPr>
          <p:cNvPr id="5" name="Footer Placeholder 4">
            <a:extLst>
              <a:ext uri="{FF2B5EF4-FFF2-40B4-BE49-F238E27FC236}">
                <a16:creationId xmlns:a16="http://schemas.microsoft.com/office/drawing/2014/main" id="{A14C30A2-140B-4A5D-BEEC-C1314AF1F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B71BA8F-7826-496D-91F8-B3ECDF34DA7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948700212"/>
      </p:ext>
    </p:extLst>
  </p:cSld>
  <p:clrMap bg1="lt1" tx1="dk1" bg2="lt2" tx2="dk2" accent1="accent1" accent2="accent2" accent3="accent3" accent4="accent4" accent5="accent5" accent6="accent6" hlink="hlink" folHlink="folHlink"/>
  <p:sldLayoutIdLst>
    <p:sldLayoutId id="2147483772" r:id="rId1"/>
    <p:sldLayoutId id="2147483773" r:id="rId2"/>
    <p:sldLayoutId id="2147483774" r:id="rId3"/>
    <p:sldLayoutId id="2147483775" r:id="rId4"/>
    <p:sldLayoutId id="2147483764" r:id="rId5"/>
    <p:sldLayoutId id="2147483765" r:id="rId6"/>
    <p:sldLayoutId id="2147483771" r:id="rId7"/>
    <p:sldLayoutId id="2147483766" r:id="rId8"/>
    <p:sldLayoutId id="2147483767" r:id="rId9"/>
    <p:sldLayoutId id="2147483768" r:id="rId10"/>
    <p:sldLayoutId id="2147483769" r:id="rId11"/>
    <p:sldLayoutId id="2147483770" r:id="rId12"/>
  </p:sldLayoutIdLst>
  <p:hf hdr="0" ftr="0" dt="0"/>
  <p:txStyles>
    <p:titleStyle>
      <a:lvl1pPr algn="l" defTabSz="914400" rtl="0" eaLnBrk="1" latinLnBrk="0" hangingPunct="1">
        <a:lnSpc>
          <a:spcPct val="90000"/>
        </a:lnSpc>
        <a:spcBef>
          <a:spcPct val="0"/>
        </a:spcBef>
        <a:buNone/>
        <a:defRPr sz="4400" i="1" kern="1200">
          <a:solidFill>
            <a:schemeClr val="tx1"/>
          </a:solidFill>
          <a:latin typeface="+mj-lt"/>
          <a:ea typeface="+mj-ea"/>
          <a:cs typeface="+mj-cs"/>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nb-NO"/>
              <a:t>Klikk for å redigere tittelstil</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A596525-38BA-CA4B-BE22-1AE305F2D0A3}" type="datetime1">
              <a:rPr lang="nb-NO" smtClean="0"/>
              <a:t>27.05.2026</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1845F5A-061D-4825-9AE9-D7794091C6CF}" type="slidenum">
              <a:rPr lang="en-US" smtClean="0"/>
              <a:t>‹#›</a:t>
            </a:fld>
            <a:endParaRPr lang="en-US"/>
          </a:p>
        </p:txBody>
      </p:sp>
    </p:spTree>
    <p:extLst>
      <p:ext uri="{BB962C8B-B14F-4D97-AF65-F5344CB8AC3E}">
        <p14:creationId xmlns:p14="http://schemas.microsoft.com/office/powerpoint/2010/main" val="1324594307"/>
      </p:ext>
    </p:extLst>
  </p:cSld>
  <p:clrMap bg1="lt1" tx1="dk1" bg2="lt2" tx2="dk2" accent1="accent1" accent2="accent2" accent3="accent3" accent4="accent4" accent5="accent5" accent6="accent6" hlink="hlink" folHlink="folHlink"/>
  <p:sldLayoutIdLst>
    <p:sldLayoutId id="2147484488" r:id="rId1"/>
    <p:sldLayoutId id="2147484489" r:id="rId2"/>
    <p:sldLayoutId id="2147484490" r:id="rId3"/>
    <p:sldLayoutId id="2147484491" r:id="rId4"/>
    <p:sldLayoutId id="2147484492" r:id="rId5"/>
    <p:sldLayoutId id="2147484493" r:id="rId6"/>
    <p:sldLayoutId id="2147484494" r:id="rId7"/>
    <p:sldLayoutId id="2147484495" r:id="rId8"/>
    <p:sldLayoutId id="2147484496" r:id="rId9"/>
    <p:sldLayoutId id="2147484497" r:id="rId10"/>
    <p:sldLayoutId id="2147484498" r:id="rId11"/>
    <p:sldLayoutId id="2147484499" r:id="rId12"/>
    <p:sldLayoutId id="2147484500" r:id="rId13"/>
    <p:sldLayoutId id="2147484501" r:id="rId14"/>
    <p:sldLayoutId id="2147484502" r:id="rId15"/>
    <p:sldLayoutId id="2147484503"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eg"/><Relationship Id="rId1" Type="http://schemas.openxmlformats.org/officeDocument/2006/relationships/slideLayout" Target="../slideLayouts/slideLayout13.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g"/><Relationship Id="rId1" Type="http://schemas.openxmlformats.org/officeDocument/2006/relationships/slideLayout" Target="../slideLayouts/slideLayout14.xml"/><Relationship Id="rId4" Type="http://schemas.openxmlformats.org/officeDocument/2006/relationships/image" Target="../media/image9.jp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4.xml"/><Relationship Id="rId4" Type="http://schemas.openxmlformats.org/officeDocument/2006/relationships/image" Target="../media/image12.jpg"/></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jpg"/><Relationship Id="rId1" Type="http://schemas.openxmlformats.org/officeDocument/2006/relationships/slideLayout" Target="../slideLayouts/slideLayout14.xml"/><Relationship Id="rId5" Type="http://schemas.openxmlformats.org/officeDocument/2006/relationships/image" Target="../media/image17.jpg"/><Relationship Id="rId4" Type="http://schemas.openxmlformats.org/officeDocument/2006/relationships/image" Target="../media/image16.jpg"/></Relationships>
</file>

<file path=ppt/slides/_rels/slide9.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jpeg"/><Relationship Id="rId1" Type="http://schemas.openxmlformats.org/officeDocument/2006/relationships/slideLayout" Target="../slideLayouts/slideLayout14.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g"/><Relationship Id="rId1" Type="http://schemas.openxmlformats.org/officeDocument/2006/relationships/slideLayout" Target="../slideLayouts/slideLayout14.xml"/><Relationship Id="rId4" Type="http://schemas.openxmlformats.org/officeDocument/2006/relationships/image" Target="../media/image25.jpg"/></Relationships>
</file>

<file path=ppt/slides/_rels/slide11.xml.rels><?xml version="1.0" encoding="UTF-8" standalone="yes"?>
<Relationships xmlns="http://schemas.openxmlformats.org/package/2006/relationships"><Relationship Id="rId8" Type="http://schemas.openxmlformats.org/officeDocument/2006/relationships/image" Target="../media/image32.jpg"/><Relationship Id="rId3" Type="http://schemas.openxmlformats.org/officeDocument/2006/relationships/image" Target="../media/image27.jpg"/><Relationship Id="rId7" Type="http://schemas.openxmlformats.org/officeDocument/2006/relationships/image" Target="../media/image31.jpg"/><Relationship Id="rId2" Type="http://schemas.openxmlformats.org/officeDocument/2006/relationships/image" Target="../media/image26.jpg"/><Relationship Id="rId1" Type="http://schemas.openxmlformats.org/officeDocument/2006/relationships/slideLayout" Target="../slideLayouts/slideLayout14.xml"/><Relationship Id="rId6" Type="http://schemas.openxmlformats.org/officeDocument/2006/relationships/image" Target="../media/image30.jpg"/><Relationship Id="rId5" Type="http://schemas.openxmlformats.org/officeDocument/2006/relationships/image" Target="../media/image29.jpg"/><Relationship Id="rId4" Type="http://schemas.openxmlformats.org/officeDocument/2006/relationships/image" Target="../media/image28.jpg"/></Relationships>
</file>

<file path=ppt/slides/_rels/slide12.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image" Target="../media/image33.jpg"/><Relationship Id="rId1" Type="http://schemas.openxmlformats.org/officeDocument/2006/relationships/slideLayout" Target="../slideLayouts/slideLayout14.xml"/><Relationship Id="rId5" Type="http://schemas.openxmlformats.org/officeDocument/2006/relationships/image" Target="../media/image36.jpg"/><Relationship Id="rId4" Type="http://schemas.openxmlformats.org/officeDocument/2006/relationships/image" Target="../media/image35.jpg"/></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xml"/><Relationship Id="rId1" Type="http://schemas.openxmlformats.org/officeDocument/2006/relationships/slideLayout" Target="../slideLayouts/slideLayout14.xml"/><Relationship Id="rId6" Type="http://schemas.openxmlformats.org/officeDocument/2006/relationships/image" Target="../media/image40.jpg"/><Relationship Id="rId5" Type="http://schemas.openxmlformats.org/officeDocument/2006/relationships/image" Target="../media/image39.jpg"/><Relationship Id="rId4" Type="http://schemas.openxmlformats.org/officeDocument/2006/relationships/image" Target="../media/image38.jpg"/></Relationships>
</file>

<file path=ppt/slides/_rels/slide14.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41.jpg"/><Relationship Id="rId1" Type="http://schemas.openxmlformats.org/officeDocument/2006/relationships/slideLayout" Target="../slideLayouts/slideLayout14.xml"/><Relationship Id="rId4" Type="http://schemas.openxmlformats.org/officeDocument/2006/relationships/image" Target="../media/image43.jpeg"/></Relationships>
</file>

<file path=ppt/slides/_rels/slide15.xml.rels><?xml version="1.0" encoding="UTF-8" standalone="yes"?>
<Relationships xmlns="http://schemas.openxmlformats.org/package/2006/relationships"><Relationship Id="rId2" Type="http://schemas.openxmlformats.org/officeDocument/2006/relationships/image" Target="../media/image44.jp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45.jpg"/><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g"/><Relationship Id="rId1" Type="http://schemas.openxmlformats.org/officeDocument/2006/relationships/slideLayout" Target="../slideLayouts/slideLayout14.xml"/><Relationship Id="rId6" Type="http://schemas.openxmlformats.org/officeDocument/2006/relationships/image" Target="../media/image51.jpg"/><Relationship Id="rId5" Type="http://schemas.openxmlformats.org/officeDocument/2006/relationships/image" Target="../media/image50.jpg"/><Relationship Id="rId4" Type="http://schemas.openxmlformats.org/officeDocument/2006/relationships/image" Target="../media/image49.jpg"/></Relationships>
</file>

<file path=ppt/slides/_rels/slide18.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14.xml"/><Relationship Id="rId4" Type="http://schemas.openxmlformats.org/officeDocument/2006/relationships/image" Target="../media/image54.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5.jpeg"/><Relationship Id="rId1" Type="http://schemas.openxmlformats.org/officeDocument/2006/relationships/slideLayout" Target="../slideLayouts/slideLayout14.xml"/><Relationship Id="rId4" Type="http://schemas.openxmlformats.org/officeDocument/2006/relationships/image" Target="../media/image57.jpg"/></Relationships>
</file>

<file path=ppt/slides/_rels/slide21.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g"/><Relationship Id="rId1" Type="http://schemas.openxmlformats.org/officeDocument/2006/relationships/slideLayout" Target="../slideLayouts/slideLayout14.xml"/><Relationship Id="rId5" Type="http://schemas.openxmlformats.org/officeDocument/2006/relationships/image" Target="../media/image61.jpg"/><Relationship Id="rId4" Type="http://schemas.openxmlformats.org/officeDocument/2006/relationships/image" Target="../media/image60.jpg"/></Relationships>
</file>

<file path=ppt/slides/_rels/slide22.xml.rels><?xml version="1.0" encoding="UTF-8" standalone="yes"?>
<Relationships xmlns="http://schemas.openxmlformats.org/package/2006/relationships"><Relationship Id="rId3" Type="http://schemas.openxmlformats.org/officeDocument/2006/relationships/image" Target="../media/image63.jpg"/><Relationship Id="rId2" Type="http://schemas.openxmlformats.org/officeDocument/2006/relationships/image" Target="../media/image62.jpg"/><Relationship Id="rId1" Type="http://schemas.openxmlformats.org/officeDocument/2006/relationships/slideLayout" Target="../slideLayouts/slideLayout14.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image" Target="../media/image64.jpg"/></Relationships>
</file>

<file path=ppt/slides/_rels/slide23.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4.xml"/><Relationship Id="rId5" Type="http://schemas.openxmlformats.org/officeDocument/2006/relationships/image" Target="../media/image70.jpeg"/><Relationship Id="rId4" Type="http://schemas.openxmlformats.org/officeDocument/2006/relationships/image" Target="../media/image69.jpeg"/></Relationships>
</file>

<file path=ppt/slides/_rels/slide24.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image" Target="../media/image71.jpg"/><Relationship Id="rId1" Type="http://schemas.openxmlformats.org/officeDocument/2006/relationships/slideLayout" Target="../slideLayouts/slideLayout14.xml"/><Relationship Id="rId6" Type="http://schemas.openxmlformats.org/officeDocument/2006/relationships/image" Target="../media/image75.jpg"/><Relationship Id="rId5" Type="http://schemas.openxmlformats.org/officeDocument/2006/relationships/image" Target="../media/image74.jpg"/><Relationship Id="rId4" Type="http://schemas.openxmlformats.org/officeDocument/2006/relationships/image" Target="../media/image73.jpg"/></Relationships>
</file>

<file path=ppt/slides/_rels/slide25.xml.rels><?xml version="1.0" encoding="UTF-8" standalone="yes"?>
<Relationships xmlns="http://schemas.openxmlformats.org/package/2006/relationships"><Relationship Id="rId3" Type="http://schemas.openxmlformats.org/officeDocument/2006/relationships/image" Target="../media/image77.jpg"/><Relationship Id="rId2" Type="http://schemas.openxmlformats.org/officeDocument/2006/relationships/image" Target="../media/image76.jpg"/><Relationship Id="rId1" Type="http://schemas.openxmlformats.org/officeDocument/2006/relationships/slideLayout" Target="../slideLayouts/slideLayout14.xml"/><Relationship Id="rId4" Type="http://schemas.openxmlformats.org/officeDocument/2006/relationships/image" Target="../media/image78.jpg"/></Relationships>
</file>

<file path=ppt/slides/_rels/slide26.xml.rels><?xml version="1.0" encoding="UTF-8" standalone="yes"?>
<Relationships xmlns="http://schemas.openxmlformats.org/package/2006/relationships"><Relationship Id="rId3" Type="http://schemas.openxmlformats.org/officeDocument/2006/relationships/image" Target="../media/image80.jpg"/><Relationship Id="rId2" Type="http://schemas.openxmlformats.org/officeDocument/2006/relationships/image" Target="../media/image79.jpg"/><Relationship Id="rId1" Type="http://schemas.openxmlformats.org/officeDocument/2006/relationships/slideLayout" Target="../slideLayouts/slideLayout14.xml"/><Relationship Id="rId4" Type="http://schemas.openxmlformats.org/officeDocument/2006/relationships/image" Target="../media/image81.jpg"/></Relationships>
</file>

<file path=ppt/slides/_rels/slide27.xml.rels><?xml version="1.0" encoding="UTF-8" standalone="yes"?>
<Relationships xmlns="http://schemas.openxmlformats.org/package/2006/relationships"><Relationship Id="rId2" Type="http://schemas.openxmlformats.org/officeDocument/2006/relationships/image" Target="../media/image82.jpg"/><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3" Type="http://schemas.openxmlformats.org/officeDocument/2006/relationships/hyperlink" Target="http://www.tryggtrafikk.no/" TargetMode="External"/><Relationship Id="rId2" Type="http://schemas.openxmlformats.org/officeDocument/2006/relationships/hyperlink" Target="https://www.tryggtrafikk.no/sikring-av-barn-i-bil/" TargetMode="External"/><Relationship Id="rId1" Type="http://schemas.openxmlformats.org/officeDocument/2006/relationships/slideLayout" Target="../slideLayouts/slideLayout14.xml"/><Relationship Id="rId5" Type="http://schemas.openxmlformats.org/officeDocument/2006/relationships/hyperlink" Target="http://www.barnastrafikklubb.no/" TargetMode="External"/><Relationship Id="rId4" Type="http://schemas.openxmlformats.org/officeDocument/2006/relationships/hyperlink" Target="http://www.tryggtrafikk.no/refleks/slik-bruker-%20du-refleks/" TargetMode="External"/></Relationships>
</file>

<file path=ppt/slides/_rels/slide32.xml.rels><?xml version="1.0" encoding="UTF-8" standalone="yes"?>
<Relationships xmlns="http://schemas.openxmlformats.org/package/2006/relationships"><Relationship Id="rId3" Type="http://schemas.openxmlformats.org/officeDocument/2006/relationships/hyperlink" Target="http://www.regjeringen.no/" TargetMode="External"/><Relationship Id="rId7" Type="http://schemas.openxmlformats.org/officeDocument/2006/relationships/image" Target="../media/image83.png"/><Relationship Id="rId2" Type="http://schemas.openxmlformats.org/officeDocument/2006/relationships/hyperlink" Target="http://orebekk.barnehage.no/" TargetMode="External"/><Relationship Id="rId1" Type="http://schemas.openxmlformats.org/officeDocument/2006/relationships/slideLayout" Target="../slideLayouts/slideLayout14.xml"/><Relationship Id="rId6" Type="http://schemas.openxmlformats.org/officeDocument/2006/relationships/hyperlink" Target="https://www.regjeringen.no/globalassets/upload/kilde/bfd/bro/2004/0006/ddd/pdfv/210592-mobbing_skjerm_bokm.pdf" TargetMode="External"/><Relationship Id="rId5" Type="http://schemas.openxmlformats.org/officeDocument/2006/relationships/hyperlink" Target="http://www.fredrikstad.kommune.no/" TargetMode="External"/><Relationship Id="rId4" Type="http://schemas.openxmlformats.org/officeDocument/2006/relationships/hyperlink" Target="http://www.lovdata.no/all/nl-20050617-064.html" TargetMode="External"/></Relationships>
</file>

<file path=ppt/slides/_rels/slide33.xml.rels><?xml version="1.0" encoding="UTF-8" standalone="yes"?>
<Relationships xmlns="http://schemas.openxmlformats.org/package/2006/relationships"><Relationship Id="rId3" Type="http://schemas.openxmlformats.org/officeDocument/2006/relationships/hyperlink" Target="mailto:minken@orebekk-barnehage.no" TargetMode="External"/><Relationship Id="rId7" Type="http://schemas.openxmlformats.org/officeDocument/2006/relationships/image" Target="../media/image84.jpeg"/><Relationship Id="rId2" Type="http://schemas.openxmlformats.org/officeDocument/2006/relationships/hyperlink" Target="mailto:orebekk@orebekk-barnehage.no" TargetMode="External"/><Relationship Id="rId1" Type="http://schemas.openxmlformats.org/officeDocument/2006/relationships/slideLayout" Target="../slideLayouts/slideLayout14.xml"/><Relationship Id="rId6" Type="http://schemas.openxmlformats.org/officeDocument/2006/relationships/hyperlink" Target="mailto:revehiet@orebekk-barnehage.no" TargetMode="External"/><Relationship Id="rId5" Type="http://schemas.openxmlformats.org/officeDocument/2006/relationships/hyperlink" Target="mailto:ekorna@orebekk-barnehage.no" TargetMode="External"/><Relationship Id="rId4" Type="http://schemas.openxmlformats.org/officeDocument/2006/relationships/hyperlink" Target="mailto:harespretten@orebekk-barnehage.no"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 name="Bilde 9"/>
          <p:cNvPicPr>
            <a:picLocks noChangeAspect="1"/>
          </p:cNvPicPr>
          <p:nvPr/>
        </p:nvPicPr>
        <p:blipFill>
          <a:blip r:embed="rId2"/>
          <a:srcRect/>
          <a:stretch/>
        </p:blipFill>
        <p:spPr>
          <a:xfrm>
            <a:off x="2143403" y="2118553"/>
            <a:ext cx="1734484" cy="2316077"/>
          </a:xfrm>
          <a:prstGeom prst="rect">
            <a:avLst/>
          </a:prstGeom>
        </p:spPr>
      </p:pic>
      <p:sp>
        <p:nvSpPr>
          <p:cNvPr id="3" name="Undertittel 2">
            <a:extLst>
              <a:ext uri="{FF2B5EF4-FFF2-40B4-BE49-F238E27FC236}">
                <a16:creationId xmlns:a16="http://schemas.microsoft.com/office/drawing/2014/main" id="{7E9F5D07-BAF8-EC4D-9421-56D3094E836E}"/>
              </a:ext>
            </a:extLst>
          </p:cNvPr>
          <p:cNvSpPr>
            <a:spLocks noGrp="1"/>
          </p:cNvSpPr>
          <p:nvPr>
            <p:ph type="subTitle" idx="1"/>
          </p:nvPr>
        </p:nvSpPr>
        <p:spPr>
          <a:xfrm>
            <a:off x="3257413" y="4408432"/>
            <a:ext cx="5395975" cy="646785"/>
          </a:xfrm>
        </p:spPr>
        <p:txBody>
          <a:bodyPr>
            <a:normAutofit/>
          </a:bodyPr>
          <a:lstStyle/>
          <a:p>
            <a:r>
              <a:rPr lang="nb-NO" sz="2000" dirty="0">
                <a:solidFill>
                  <a:schemeClr val="tx1"/>
                </a:solidFill>
              </a:rPr>
              <a:t>Et godt sted å være – leke og lære!</a:t>
            </a:r>
          </a:p>
        </p:txBody>
      </p:sp>
      <p:sp>
        <p:nvSpPr>
          <p:cNvPr id="4" name="TekstSylinder 3">
            <a:extLst>
              <a:ext uri="{FF2B5EF4-FFF2-40B4-BE49-F238E27FC236}">
                <a16:creationId xmlns:a16="http://schemas.microsoft.com/office/drawing/2014/main" id="{3215A4D5-91F5-5845-AECB-98B4237DB14F}"/>
              </a:ext>
            </a:extLst>
          </p:cNvPr>
          <p:cNvSpPr txBox="1"/>
          <p:nvPr/>
        </p:nvSpPr>
        <p:spPr>
          <a:xfrm>
            <a:off x="5350838" y="5152086"/>
            <a:ext cx="2908092" cy="400110"/>
          </a:xfrm>
          <a:prstGeom prst="rect">
            <a:avLst/>
          </a:prstGeom>
          <a:noFill/>
        </p:spPr>
        <p:txBody>
          <a:bodyPr wrap="square" rtlCol="0">
            <a:spAutoFit/>
          </a:bodyPr>
          <a:lstStyle/>
          <a:p>
            <a:r>
              <a:rPr lang="nb-NO" sz="2000" b="1" dirty="0"/>
              <a:t>År 2026-2027</a:t>
            </a:r>
          </a:p>
        </p:txBody>
      </p:sp>
      <p:pic>
        <p:nvPicPr>
          <p:cNvPr id="5" name="Bil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752" y="294339"/>
            <a:ext cx="2751334" cy="2063501"/>
          </a:xfrm>
          <a:prstGeom prst="rect">
            <a:avLst/>
          </a:prstGeom>
        </p:spPr>
      </p:pic>
      <p:pic>
        <p:nvPicPr>
          <p:cNvPr id="6" name="Bild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7031" y="2118553"/>
            <a:ext cx="1991887" cy="2655849"/>
          </a:xfrm>
          <a:prstGeom prst="rect">
            <a:avLst/>
          </a:prstGeom>
        </p:spPr>
      </p:pic>
      <p:pic>
        <p:nvPicPr>
          <p:cNvPr id="7" name="Bilde 6"/>
          <p:cNvPicPr>
            <a:picLocks noChangeAspect="1"/>
          </p:cNvPicPr>
          <p:nvPr/>
        </p:nvPicPr>
        <p:blipFill>
          <a:blip r:embed="rId5"/>
          <a:srcRect/>
          <a:stretch/>
        </p:blipFill>
        <p:spPr>
          <a:xfrm>
            <a:off x="1153125" y="4245372"/>
            <a:ext cx="1914004" cy="2555792"/>
          </a:xfrm>
          <a:prstGeom prst="rect">
            <a:avLst/>
          </a:prstGeom>
        </p:spPr>
      </p:pic>
      <p:pic>
        <p:nvPicPr>
          <p:cNvPr id="9" name="Bilde 8" descr="Macintosh HD:Users:sunnivaronningskare:Desktop:400dpiLogo.jpg"/>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467585" y="688351"/>
            <a:ext cx="3846530" cy="2239891"/>
          </a:xfrm>
          <a:prstGeom prst="rect">
            <a:avLst/>
          </a:prstGeom>
          <a:noFill/>
          <a:ln>
            <a:noFill/>
          </a:ln>
        </p:spPr>
      </p:pic>
      <p:sp>
        <p:nvSpPr>
          <p:cNvPr id="8" name="Tittel 1">
            <a:extLst>
              <a:ext uri="{FF2B5EF4-FFF2-40B4-BE49-F238E27FC236}">
                <a16:creationId xmlns:a16="http://schemas.microsoft.com/office/drawing/2014/main" id="{54071F45-33F0-6FB8-FD18-578706AF5826}"/>
              </a:ext>
            </a:extLst>
          </p:cNvPr>
          <p:cNvSpPr txBox="1">
            <a:spLocks/>
          </p:cNvSpPr>
          <p:nvPr/>
        </p:nvSpPr>
        <p:spPr>
          <a:xfrm>
            <a:off x="3637943" y="2640173"/>
            <a:ext cx="5505814" cy="1471335"/>
          </a:xfrm>
          <a:prstGeom prst="rect">
            <a:avLst/>
          </a:prstGeom>
        </p:spPr>
        <p:txBody>
          <a:bodyPr vert="horz" lIns="91440" tIns="45720" rIns="91440" bIns="45720" rtlCol="0" anchor="b">
            <a:norm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a:r>
              <a:rPr lang="nb-NO" sz="3700" dirty="0" err="1"/>
              <a:t>Årshjul</a:t>
            </a:r>
            <a:r>
              <a:rPr lang="nb-NO" sz="3700" dirty="0"/>
              <a:t> </a:t>
            </a:r>
            <a:r>
              <a:rPr lang="nb-NO" sz="3700"/>
              <a:t>for foresatte</a:t>
            </a:r>
            <a:endParaRPr lang="nb-NO" sz="3700" dirty="0"/>
          </a:p>
        </p:txBody>
      </p:sp>
    </p:spTree>
    <p:extLst>
      <p:ext uri="{BB962C8B-B14F-4D97-AF65-F5344CB8AC3E}">
        <p14:creationId xmlns:p14="http://schemas.microsoft.com/office/powerpoint/2010/main" val="198621539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CB713C2-5B96-754D-A7ED-2646F54FA7D4}"/>
              </a:ext>
            </a:extLst>
          </p:cNvPr>
          <p:cNvSpPr>
            <a:spLocks noGrp="1"/>
          </p:cNvSpPr>
          <p:nvPr>
            <p:ph type="title"/>
          </p:nvPr>
        </p:nvSpPr>
        <p:spPr/>
        <p:txBody>
          <a:bodyPr>
            <a:normAutofit/>
          </a:bodyPr>
          <a:lstStyle/>
          <a:p>
            <a:r>
              <a:rPr lang="nb-NO" b="1" dirty="0"/>
              <a:t>Velkommen til Ørebekk barnehage</a:t>
            </a:r>
            <a:br>
              <a:rPr lang="nb-NO" dirty="0"/>
            </a:br>
            <a:endParaRPr lang="nb-NO" dirty="0"/>
          </a:p>
        </p:txBody>
      </p:sp>
      <p:sp>
        <p:nvSpPr>
          <p:cNvPr id="3" name="Plassholder for innhold 2">
            <a:extLst>
              <a:ext uri="{FF2B5EF4-FFF2-40B4-BE49-F238E27FC236}">
                <a16:creationId xmlns:a16="http://schemas.microsoft.com/office/drawing/2014/main" id="{9A285BCC-D716-F149-A4F9-44186F346D0F}"/>
              </a:ext>
            </a:extLst>
          </p:cNvPr>
          <p:cNvSpPr>
            <a:spLocks noGrp="1"/>
          </p:cNvSpPr>
          <p:nvPr>
            <p:ph idx="1"/>
          </p:nvPr>
        </p:nvSpPr>
        <p:spPr>
          <a:xfrm>
            <a:off x="838200" y="1394085"/>
            <a:ext cx="10515600" cy="5022130"/>
          </a:xfrm>
        </p:spPr>
        <p:txBody>
          <a:bodyPr>
            <a:normAutofit lnSpcReduction="10000"/>
          </a:bodyPr>
          <a:lstStyle/>
          <a:p>
            <a:pPr>
              <a:lnSpc>
                <a:spcPct val="90000"/>
              </a:lnSpc>
            </a:pPr>
            <a:r>
              <a:rPr lang="nb-NO" sz="1700" dirty="0"/>
              <a:t>Vi tilbyr et engasjert og nytenkende personale i utvikling som setter barna og dere foresatte i fokus.</a:t>
            </a:r>
          </a:p>
          <a:p>
            <a:r>
              <a:rPr lang="nb-NO" sz="1700" dirty="0"/>
              <a:t>Ørebekk barnehage er en privatdrevet barnehage som startet opp i januar 2016 og eies av Sunniva Rønning Skåre.</a:t>
            </a:r>
          </a:p>
          <a:p>
            <a:r>
              <a:rPr lang="nb-NO" sz="1700" dirty="0"/>
              <a:t>Barnehagen har barn i alderen 0-6 år. Personalet består av en positiv gjeng som deler mye humor og glede med barna.</a:t>
            </a:r>
          </a:p>
          <a:p>
            <a:r>
              <a:rPr lang="nb-NO" sz="1700" dirty="0"/>
              <a:t>Vi er en barnehage med fire avdelinger: Minken 2,5 år-6 år, Harespretten 2,5 år -6 år, Ekorna 0-2,5 år og Revehiet 0-2,5 år. Vi leker mye sammen, slik at barna kan bli kjent og lære av hverandre på tvers av alderstrinnene. Vi er også en del hver for oss og jobber med aldersbetinget lek og læring.</a:t>
            </a:r>
          </a:p>
          <a:p>
            <a:r>
              <a:rPr lang="nb-NO" sz="1700" dirty="0"/>
              <a:t>Vi har hyggelige og romslige inne- og uteområder, med flere gode turalternativer i nærheten. Barnehagen har også egen gymsal.</a:t>
            </a:r>
          </a:p>
          <a:p>
            <a:r>
              <a:rPr lang="nb-NO" sz="1700" dirty="0"/>
              <a:t>Vi er opptatte av å se det enkelte barnet, og legger til rette for at barnet selv kan få være delaktig i sin hverdag i barnehagen. Vi er mye ute og ønsker at uteliv blir en naturlig del av vår hverdag. Her i Ørebekk barnehage er vi veldig opptatte av lek og utforskning, og ønsker å gi barna rom og tid for rikelig med lek og moro!</a:t>
            </a:r>
          </a:p>
          <a:p>
            <a:r>
              <a:rPr lang="nb-NO" sz="1700" dirty="0"/>
              <a:t>Barnehagen tilbyr både frokost og lunsj, samt frukt og knekkebrød/brød på ettermiddagen. Måltidene innebærer stort sett brødmat, med sunt og variert pålegg, og </a:t>
            </a:r>
            <a:r>
              <a:rPr lang="nb-NO" sz="1700" dirty="0" err="1"/>
              <a:t>èn</a:t>
            </a:r>
            <a:r>
              <a:rPr lang="nb-NO" sz="1700" dirty="0"/>
              <a:t> gang i uken lager vi et varmt måltid. Ute på tur i skogen lages det ofte noe varmt på bålet. </a:t>
            </a:r>
          </a:p>
          <a:p>
            <a:pPr>
              <a:lnSpc>
                <a:spcPct val="90000"/>
              </a:lnSpc>
            </a:pPr>
            <a:endParaRPr lang="nb-NO" sz="1100" dirty="0"/>
          </a:p>
        </p:txBody>
      </p:sp>
      <p:sp>
        <p:nvSpPr>
          <p:cNvPr id="4" name="Plassholder for lysbildenummer 3">
            <a:extLst>
              <a:ext uri="{FF2B5EF4-FFF2-40B4-BE49-F238E27FC236}">
                <a16:creationId xmlns:a16="http://schemas.microsoft.com/office/drawing/2014/main" id="{848671F1-58E2-D443-B5C4-E9215D6C900E}"/>
              </a:ext>
            </a:extLst>
          </p:cNvPr>
          <p:cNvSpPr>
            <a:spLocks noGrp="1"/>
          </p:cNvSpPr>
          <p:nvPr>
            <p:ph type="sldNum" sz="quarter" idx="12"/>
          </p:nvPr>
        </p:nvSpPr>
        <p:spPr/>
        <p:txBody>
          <a:bodyPr/>
          <a:lstStyle/>
          <a:p>
            <a:fld id="{51845F5A-061D-4825-9AE9-D7794091C6CF}" type="slidenum">
              <a:rPr lang="en-US" smtClean="0"/>
              <a:t>2</a:t>
            </a:fld>
            <a:endParaRPr lang="en-US"/>
          </a:p>
        </p:txBody>
      </p:sp>
    </p:spTree>
    <p:extLst>
      <p:ext uri="{BB962C8B-B14F-4D97-AF65-F5344CB8AC3E}">
        <p14:creationId xmlns:p14="http://schemas.microsoft.com/office/powerpoint/2010/main" val="16979484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757BB3-A24F-0B9B-5238-EC47B253D0AE}"/>
              </a:ext>
            </a:extLst>
          </p:cNvPr>
          <p:cNvSpPr>
            <a:spLocks noGrp="1"/>
          </p:cNvSpPr>
          <p:nvPr>
            <p:ph type="title"/>
          </p:nvPr>
        </p:nvSpPr>
        <p:spPr>
          <a:xfrm>
            <a:off x="677334" y="206829"/>
            <a:ext cx="8596668" cy="1320800"/>
          </a:xfrm>
        </p:spPr>
        <p:txBody>
          <a:bodyPr>
            <a:normAutofit fontScale="90000"/>
          </a:bodyPr>
          <a:lstStyle/>
          <a:p>
            <a:pPr>
              <a:lnSpc>
                <a:spcPct val="150000"/>
              </a:lnSpc>
            </a:pPr>
            <a:r>
              <a:rPr lang="nb-NO"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Årets satsningsområde er: </a:t>
            </a:r>
            <a:r>
              <a:rPr lang="nb-NO" sz="1800" b="1" i="1" u="sng" dirty="0">
                <a:solidFill>
                  <a:schemeClr val="tx1"/>
                </a:solidFill>
                <a:latin typeface="Calibri" panose="020F0502020204030204" pitchFamily="34" charset="0"/>
                <a:ea typeface="Calibri" panose="020F0502020204030204" pitchFamily="34" charset="0"/>
                <a:cs typeface="Calibri" panose="020F0502020204030204" pitchFamily="34" charset="0"/>
              </a:rPr>
              <a:t>Syng og snakk - hånd i hånd</a:t>
            </a:r>
            <a:r>
              <a:rPr lang="nb-NO" sz="1800" i="1" u="sng" dirty="0">
                <a:solidFill>
                  <a:schemeClr val="tx1"/>
                </a:solidFill>
                <a:effectLst/>
                <a:latin typeface="Calibri" panose="020F0502020204030204" pitchFamily="34" charset="0"/>
                <a:ea typeface="Calibri" panose="020F0502020204030204" pitchFamily="34" charset="0"/>
                <a:cs typeface="Calibri" panose="020F0502020204030204" pitchFamily="34" charset="0"/>
              </a:rPr>
              <a:t>!</a:t>
            </a:r>
            <a:r>
              <a:rPr lang="nb-NO"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br>
              <a:rPr lang="nb-NO"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nb-NO"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Hele personalet har vært på kurs og vi ønsker å ha større fokus på det å synge for å utvikle språket til barna. Om dere hører ansatte som synger mer enn vanlig så vet dere at det vil bli mer av dette. </a:t>
            </a:r>
            <a:br>
              <a:rPr lang="nb-NO"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nb-NO"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Rammeplan for barnehagen: </a:t>
            </a:r>
            <a:r>
              <a:rPr lang="nb-NO" sz="1800" i="1" dirty="0">
                <a:solidFill>
                  <a:schemeClr val="tx1"/>
                </a:solidFill>
                <a:effectLst/>
                <a:latin typeface="Calibri" panose="020F0502020204030204" pitchFamily="34" charset="0"/>
                <a:ea typeface="Calibri" panose="020F0502020204030204" pitchFamily="34" charset="0"/>
                <a:cs typeface="Calibri" panose="020F0502020204030204" pitchFamily="34" charset="0"/>
              </a:rPr>
              <a:t>Følge med på barnas kommunikasjon og språk og fange opp og støtte barn som har ulike former for kommunikasjonsvansker, som er lite språklig aktive, eller som har sen språkutvikling.</a:t>
            </a:r>
            <a:br>
              <a:rPr lang="nb-NO"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br>
            <a:r>
              <a:rPr lang="nb-NO" sz="1800" dirty="0">
                <a:solidFill>
                  <a:schemeClr val="tx1"/>
                </a:solidFill>
                <a:effectLst/>
                <a:latin typeface="Calibri" panose="020F0502020204030204" pitchFamily="34" charset="0"/>
                <a:ea typeface="Calibri" panose="020F0502020204030204" pitchFamily="34" charset="0"/>
                <a:cs typeface="Calibri" panose="020F0502020204030204" pitchFamily="34" charset="0"/>
              </a:rPr>
              <a:t>Hvorfor vi velger dette satsningsområdet: </a:t>
            </a:r>
          </a:p>
        </p:txBody>
      </p:sp>
      <p:sp>
        <p:nvSpPr>
          <p:cNvPr id="4" name="Plassholder for lysbildenummer 3">
            <a:extLst>
              <a:ext uri="{FF2B5EF4-FFF2-40B4-BE49-F238E27FC236}">
                <a16:creationId xmlns:a16="http://schemas.microsoft.com/office/drawing/2014/main" id="{6529F68C-D98F-83A2-4037-AC2ACDB99CDB}"/>
              </a:ext>
            </a:extLst>
          </p:cNvPr>
          <p:cNvSpPr>
            <a:spLocks noGrp="1"/>
          </p:cNvSpPr>
          <p:nvPr>
            <p:ph type="sldNum" sz="quarter" idx="12"/>
          </p:nvPr>
        </p:nvSpPr>
        <p:spPr/>
        <p:txBody>
          <a:bodyPr/>
          <a:lstStyle/>
          <a:p>
            <a:fld id="{51845F5A-061D-4825-9AE9-D7794091C6CF}" type="slidenum">
              <a:rPr lang="en-US" smtClean="0"/>
              <a:t>3</a:t>
            </a:fld>
            <a:endParaRPr lang="en-US"/>
          </a:p>
        </p:txBody>
      </p:sp>
      <p:sp>
        <p:nvSpPr>
          <p:cNvPr id="3" name="TekstSylinder 2">
            <a:extLst>
              <a:ext uri="{FF2B5EF4-FFF2-40B4-BE49-F238E27FC236}">
                <a16:creationId xmlns:a16="http://schemas.microsoft.com/office/drawing/2014/main" id="{7FE85A75-4B69-F3D6-4498-8036ACA838C2}"/>
              </a:ext>
            </a:extLst>
          </p:cNvPr>
          <p:cNvSpPr txBox="1"/>
          <p:nvPr/>
        </p:nvSpPr>
        <p:spPr>
          <a:xfrm>
            <a:off x="315687" y="2765361"/>
            <a:ext cx="11876314" cy="4431983"/>
          </a:xfrm>
          <a:prstGeom prst="rect">
            <a:avLst/>
          </a:prstGeom>
          <a:noFill/>
        </p:spPr>
        <p:txBody>
          <a:bodyPr wrap="square" rtlCol="0">
            <a:spAutoFit/>
          </a:bodyPr>
          <a:lstStyle/>
          <a:p>
            <a:pPr>
              <a:lnSpc>
                <a:spcPct val="150000"/>
              </a:lnSpc>
            </a:pPr>
            <a:r>
              <a:rPr lang="nb-NO" sz="1600" dirty="0">
                <a:latin typeface="Calibri" panose="020F0502020204030204" pitchFamily="34" charset="0"/>
                <a:ea typeface="Calibri" panose="020F0502020204030204" pitchFamily="34" charset="0"/>
                <a:cs typeface="Calibri" panose="020F0502020204030204" pitchFamily="34" charset="0"/>
              </a:rPr>
              <a:t>I barnehagen bruker vi sang og musikk som en naturlig del av barnas språkutvikling. Gjennom sang, rim, regler og rytme får barna oppleve språk på en lekende og engasjerende måte. Musikk skaper glede, fellesskap og trygghet, noe som gir gode forutsetninger for å utforske og utvikle språket.</a:t>
            </a:r>
          </a:p>
          <a:p>
            <a:pPr>
              <a:lnSpc>
                <a:spcPct val="150000"/>
              </a:lnSpc>
            </a:pPr>
            <a:r>
              <a:rPr lang="nb-NO" sz="1600" dirty="0">
                <a:latin typeface="Calibri" panose="020F0502020204030204" pitchFamily="34" charset="0"/>
                <a:ea typeface="Calibri" panose="020F0502020204030204" pitchFamily="34" charset="0"/>
                <a:cs typeface="Calibri" panose="020F0502020204030204" pitchFamily="34" charset="0"/>
              </a:rPr>
              <a:t>Vi synger daglig – både i samlingsstund, i lek og i overgangssituasjoner. Gjentakelse av sanger og regler gir barna mulighet til å bli kjent med nye ord, begreper og setningsstrukturer. Samtidig støtter vi sangene med bevegelser, konkreter og kroppsspråk, slik at barna får flere innganger til å forstå og uttrykke seg.</a:t>
            </a:r>
          </a:p>
          <a:p>
            <a:pPr>
              <a:lnSpc>
                <a:spcPct val="150000"/>
              </a:lnSpc>
            </a:pPr>
            <a:r>
              <a:rPr lang="nb-NO" sz="1600" dirty="0">
                <a:latin typeface="Calibri" panose="020F0502020204030204" pitchFamily="34" charset="0"/>
                <a:ea typeface="Calibri" panose="020F0502020204030204" pitchFamily="34" charset="0"/>
                <a:cs typeface="Calibri" panose="020F0502020204030204" pitchFamily="34" charset="0"/>
              </a:rPr>
              <a:t>Vi legger til rette for at barna kan delta aktivt, uansett språklig nivå. De yngste barna får uttrykke seg gjennom lyder, rytme og bevegelser, mens de eldste oppmuntres til å synge med på tekst, rime og leke med språket. Vi er bevisste voksne som setter ord på det vi gjør, utvider barnas ytringer og skaper gode samtaler rundt sangene.</a:t>
            </a:r>
          </a:p>
          <a:p>
            <a:pPr>
              <a:lnSpc>
                <a:spcPct val="150000"/>
              </a:lnSpc>
            </a:pPr>
            <a:r>
              <a:rPr lang="nb-NO" sz="1600" dirty="0">
                <a:latin typeface="Calibri" panose="020F0502020204030204" pitchFamily="34" charset="0"/>
                <a:ea typeface="Calibri" panose="020F0502020204030204" pitchFamily="34" charset="0"/>
                <a:cs typeface="Calibri" panose="020F0502020204030204" pitchFamily="34" charset="0"/>
              </a:rPr>
              <a:t>Gjennom “Syng og snakk – hånd i hånd” ønsker vi å styrke barnas ordforråd, uttale, språklige bevissthet og ikke minst deres glede over å bruke språket sammen med andre.</a:t>
            </a:r>
          </a:p>
          <a:p>
            <a:r>
              <a:rPr lang="nb-NO" dirty="0"/>
              <a:t> </a:t>
            </a:r>
          </a:p>
        </p:txBody>
      </p:sp>
    </p:spTree>
    <p:extLst>
      <p:ext uri="{BB962C8B-B14F-4D97-AF65-F5344CB8AC3E}">
        <p14:creationId xmlns:p14="http://schemas.microsoft.com/office/powerpoint/2010/main" val="39515637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13FD1FF-AB6C-E442-B75D-1D739B2A3C5C}"/>
              </a:ext>
            </a:extLst>
          </p:cNvPr>
          <p:cNvSpPr>
            <a:spLocks noGrp="1"/>
          </p:cNvSpPr>
          <p:nvPr>
            <p:ph type="title"/>
          </p:nvPr>
        </p:nvSpPr>
        <p:spPr/>
        <p:txBody>
          <a:bodyPr>
            <a:normAutofit/>
          </a:bodyPr>
          <a:lstStyle/>
          <a:p>
            <a:pPr algn="ctr"/>
            <a:r>
              <a:rPr lang="nb-NO" b="1"/>
              <a:t>August</a:t>
            </a:r>
            <a:endParaRPr lang="nb-NO" b="1" dirty="0"/>
          </a:p>
        </p:txBody>
      </p:sp>
      <p:graphicFrame>
        <p:nvGraphicFramePr>
          <p:cNvPr id="7" name="Plassholder for innhold 6">
            <a:extLst>
              <a:ext uri="{FF2B5EF4-FFF2-40B4-BE49-F238E27FC236}">
                <a16:creationId xmlns:a16="http://schemas.microsoft.com/office/drawing/2014/main" id="{30B934CC-05F9-E345-8ECB-6AEB38F40273}"/>
              </a:ext>
            </a:extLst>
          </p:cNvPr>
          <p:cNvGraphicFramePr>
            <a:graphicFrameLocks noGrp="1"/>
          </p:cNvGraphicFramePr>
          <p:nvPr>
            <p:ph idx="1"/>
            <p:extLst>
              <p:ext uri="{D42A27DB-BD31-4B8C-83A1-F6EECF244321}">
                <p14:modId xmlns:p14="http://schemas.microsoft.com/office/powerpoint/2010/main" val="72789173"/>
              </p:ext>
            </p:extLst>
          </p:nvPr>
        </p:nvGraphicFramePr>
        <p:xfrm>
          <a:off x="652761" y="2151934"/>
          <a:ext cx="9978082" cy="4743441"/>
        </p:xfrm>
        <a:graphic>
          <a:graphicData uri="http://schemas.openxmlformats.org/drawingml/2006/table">
            <a:tbl>
              <a:tblPr firstRow="1" bandRow="1">
                <a:tableStyleId>{16D9F66E-5EB9-4882-86FB-DCBF35E3C3E4}</a:tableStyleId>
              </a:tblPr>
              <a:tblGrid>
                <a:gridCol w="673878">
                  <a:extLst>
                    <a:ext uri="{9D8B030D-6E8A-4147-A177-3AD203B41FA5}">
                      <a16:colId xmlns:a16="http://schemas.microsoft.com/office/drawing/2014/main" val="878283928"/>
                    </a:ext>
                  </a:extLst>
                </a:gridCol>
                <a:gridCol w="1329172">
                  <a:extLst>
                    <a:ext uri="{9D8B030D-6E8A-4147-A177-3AD203B41FA5}">
                      <a16:colId xmlns:a16="http://schemas.microsoft.com/office/drawing/2014/main" val="1931425937"/>
                    </a:ext>
                  </a:extLst>
                </a:gridCol>
                <a:gridCol w="1329172">
                  <a:extLst>
                    <a:ext uri="{9D8B030D-6E8A-4147-A177-3AD203B41FA5}">
                      <a16:colId xmlns:a16="http://schemas.microsoft.com/office/drawing/2014/main" val="1206462714"/>
                    </a:ext>
                  </a:extLst>
                </a:gridCol>
                <a:gridCol w="1329172">
                  <a:extLst>
                    <a:ext uri="{9D8B030D-6E8A-4147-A177-3AD203B41FA5}">
                      <a16:colId xmlns:a16="http://schemas.microsoft.com/office/drawing/2014/main" val="925465282"/>
                    </a:ext>
                  </a:extLst>
                </a:gridCol>
                <a:gridCol w="1329172">
                  <a:extLst>
                    <a:ext uri="{9D8B030D-6E8A-4147-A177-3AD203B41FA5}">
                      <a16:colId xmlns:a16="http://schemas.microsoft.com/office/drawing/2014/main" val="3208429178"/>
                    </a:ext>
                  </a:extLst>
                </a:gridCol>
                <a:gridCol w="1329172">
                  <a:extLst>
                    <a:ext uri="{9D8B030D-6E8A-4147-A177-3AD203B41FA5}">
                      <a16:colId xmlns:a16="http://schemas.microsoft.com/office/drawing/2014/main" val="2262986892"/>
                    </a:ext>
                  </a:extLst>
                </a:gridCol>
                <a:gridCol w="1329172">
                  <a:extLst>
                    <a:ext uri="{9D8B030D-6E8A-4147-A177-3AD203B41FA5}">
                      <a16:colId xmlns:a16="http://schemas.microsoft.com/office/drawing/2014/main" val="2616334430"/>
                    </a:ext>
                  </a:extLst>
                </a:gridCol>
                <a:gridCol w="1329172">
                  <a:extLst>
                    <a:ext uri="{9D8B030D-6E8A-4147-A177-3AD203B41FA5}">
                      <a16:colId xmlns:a16="http://schemas.microsoft.com/office/drawing/2014/main" val="1898128440"/>
                    </a:ext>
                  </a:extLst>
                </a:gridCol>
              </a:tblGrid>
              <a:tr h="406842">
                <a:tc>
                  <a:txBody>
                    <a:bodyPr/>
                    <a:lstStyle/>
                    <a:p>
                      <a:pPr algn="ctr"/>
                      <a:r>
                        <a:rPr lang="nb-NO" sz="1800"/>
                        <a:t>Uke</a:t>
                      </a:r>
                    </a:p>
                  </a:txBody>
                  <a:tcPr marL="92464" marR="92464" marT="46232" marB="46232"/>
                </a:tc>
                <a:tc>
                  <a:txBody>
                    <a:bodyPr/>
                    <a:lstStyle/>
                    <a:p>
                      <a:pPr algn="ctr"/>
                      <a:r>
                        <a:rPr lang="nb-NO" sz="1800" dirty="0"/>
                        <a:t>Mandag</a:t>
                      </a:r>
                    </a:p>
                  </a:txBody>
                  <a:tcPr marL="92464" marR="92464" marT="46232" marB="46232"/>
                </a:tc>
                <a:tc>
                  <a:txBody>
                    <a:bodyPr/>
                    <a:lstStyle/>
                    <a:p>
                      <a:pPr algn="ctr"/>
                      <a:r>
                        <a:rPr lang="nb-NO" sz="1800"/>
                        <a:t>Tirsdag</a:t>
                      </a:r>
                    </a:p>
                  </a:txBody>
                  <a:tcPr marL="92464" marR="92464" marT="46232" marB="46232"/>
                </a:tc>
                <a:tc>
                  <a:txBody>
                    <a:bodyPr/>
                    <a:lstStyle/>
                    <a:p>
                      <a:pPr algn="ctr"/>
                      <a:r>
                        <a:rPr lang="nb-NO" sz="1800"/>
                        <a:t>Onsdag</a:t>
                      </a:r>
                    </a:p>
                  </a:txBody>
                  <a:tcPr marL="92464" marR="92464" marT="46232" marB="46232"/>
                </a:tc>
                <a:tc>
                  <a:txBody>
                    <a:bodyPr/>
                    <a:lstStyle/>
                    <a:p>
                      <a:pPr algn="ctr"/>
                      <a:r>
                        <a:rPr lang="nb-NO" sz="1800"/>
                        <a:t>Torsdag</a:t>
                      </a:r>
                    </a:p>
                  </a:txBody>
                  <a:tcPr marL="92464" marR="92464" marT="46232" marB="46232"/>
                </a:tc>
                <a:tc>
                  <a:txBody>
                    <a:bodyPr/>
                    <a:lstStyle/>
                    <a:p>
                      <a:pPr algn="ctr"/>
                      <a:r>
                        <a:rPr lang="nb-NO" sz="1800"/>
                        <a:t>Fredag</a:t>
                      </a:r>
                    </a:p>
                  </a:txBody>
                  <a:tcPr marL="92464" marR="92464" marT="46232" marB="46232"/>
                </a:tc>
                <a:tc>
                  <a:txBody>
                    <a:bodyPr/>
                    <a:lstStyle/>
                    <a:p>
                      <a:pPr algn="ctr"/>
                      <a:r>
                        <a:rPr lang="nb-NO" sz="1800"/>
                        <a:t>Lørdag</a:t>
                      </a:r>
                    </a:p>
                  </a:txBody>
                  <a:tcPr marL="92464" marR="92464" marT="46232" marB="46232"/>
                </a:tc>
                <a:tc>
                  <a:txBody>
                    <a:bodyPr/>
                    <a:lstStyle/>
                    <a:p>
                      <a:pPr algn="ctr"/>
                      <a:r>
                        <a:rPr lang="nb-NO" sz="1800"/>
                        <a:t>Søndag</a:t>
                      </a:r>
                    </a:p>
                  </a:txBody>
                  <a:tcPr marL="92464" marR="92464" marT="46232" marB="46232"/>
                </a:tc>
                <a:extLst>
                  <a:ext uri="{0D108BD9-81ED-4DB2-BD59-A6C34878D82A}">
                    <a16:rowId xmlns:a16="http://schemas.microsoft.com/office/drawing/2014/main" val="2496288437"/>
                  </a:ext>
                </a:extLst>
              </a:tr>
              <a:tr h="684235">
                <a:tc>
                  <a:txBody>
                    <a:bodyPr/>
                    <a:lstStyle/>
                    <a:p>
                      <a:pPr algn="ctr"/>
                      <a:r>
                        <a:rPr lang="nb-NO" sz="1800" b="1"/>
                        <a:t>31</a:t>
                      </a:r>
                    </a:p>
                  </a:txBody>
                  <a:tcPr marL="92464" marR="92464" marT="46232" marB="46232"/>
                </a:tc>
                <a:tc>
                  <a:txBody>
                    <a:bodyPr/>
                    <a:lstStyle/>
                    <a:p>
                      <a:endParaRPr lang="nb-NO" sz="1800" dirty="0"/>
                    </a:p>
                  </a:txBody>
                  <a:tcPr marL="92464" marR="92464" marT="46232" marB="46232"/>
                </a:tc>
                <a:tc>
                  <a:txBody>
                    <a:bodyPr/>
                    <a:lstStyle/>
                    <a:p>
                      <a:endParaRPr lang="nb-NO" sz="1800" dirty="0"/>
                    </a:p>
                  </a:txBody>
                  <a:tcPr marL="92464" marR="92464" marT="46232" marB="46232"/>
                </a:tc>
                <a:tc>
                  <a:txBody>
                    <a:bodyPr/>
                    <a:lstStyle/>
                    <a:p>
                      <a:endParaRPr lang="nb-NO" sz="1800" dirty="0"/>
                    </a:p>
                  </a:txBody>
                  <a:tcPr marL="92464" marR="92464" marT="46232" marB="46232"/>
                </a:tc>
                <a:tc>
                  <a:txBody>
                    <a:bodyPr/>
                    <a:lstStyle/>
                    <a:p>
                      <a:endParaRPr lang="nb-NO" sz="1800" dirty="0"/>
                    </a:p>
                  </a:txBody>
                  <a:tcPr marL="92464" marR="92464" marT="46232" marB="46232"/>
                </a:tc>
                <a:tc>
                  <a:txBody>
                    <a:bodyPr/>
                    <a:lstStyle/>
                    <a:p>
                      <a:endParaRPr lang="nb-NO" sz="1800" dirty="0"/>
                    </a:p>
                  </a:txBody>
                  <a:tcPr marL="92464" marR="92464" marT="46232" marB="46232"/>
                </a:tc>
                <a:tc>
                  <a:txBody>
                    <a:bodyPr/>
                    <a:lstStyle/>
                    <a:p>
                      <a:r>
                        <a:rPr lang="nb-NO" sz="1800" dirty="0"/>
                        <a:t>1</a:t>
                      </a:r>
                    </a:p>
                  </a:txBody>
                  <a:tcPr marL="92464" marR="92464" marT="46232" marB="46232"/>
                </a:tc>
                <a:tc>
                  <a:txBody>
                    <a:bodyPr/>
                    <a:lstStyle/>
                    <a:p>
                      <a:r>
                        <a:rPr lang="nb-NO" sz="1800" dirty="0"/>
                        <a:t>2</a:t>
                      </a:r>
                    </a:p>
                  </a:txBody>
                  <a:tcPr marL="92464" marR="92464" marT="46232" marB="46232"/>
                </a:tc>
                <a:extLst>
                  <a:ext uri="{0D108BD9-81ED-4DB2-BD59-A6C34878D82A}">
                    <a16:rowId xmlns:a16="http://schemas.microsoft.com/office/drawing/2014/main" val="2333698496"/>
                  </a:ext>
                </a:extLst>
              </a:tr>
              <a:tr h="684235">
                <a:tc>
                  <a:txBody>
                    <a:bodyPr/>
                    <a:lstStyle/>
                    <a:p>
                      <a:pPr algn="ctr"/>
                      <a:r>
                        <a:rPr lang="nb-NO" sz="1800" b="1" dirty="0"/>
                        <a:t>32</a:t>
                      </a:r>
                    </a:p>
                  </a:txBody>
                  <a:tcPr marL="92464" marR="92464" marT="46232" marB="46232"/>
                </a:tc>
                <a:tc>
                  <a:txBody>
                    <a:bodyPr/>
                    <a:lstStyle/>
                    <a:p>
                      <a:r>
                        <a:rPr lang="nb-NO" sz="1800" dirty="0"/>
                        <a:t>3</a:t>
                      </a:r>
                    </a:p>
                  </a:txBody>
                  <a:tcPr marL="92464" marR="92464" marT="46232" marB="46232"/>
                </a:tc>
                <a:tc>
                  <a:txBody>
                    <a:bodyPr/>
                    <a:lstStyle/>
                    <a:p>
                      <a:r>
                        <a:rPr lang="nb-NO" sz="1800" dirty="0"/>
                        <a:t>4</a:t>
                      </a:r>
                    </a:p>
                  </a:txBody>
                  <a:tcPr marL="92464" marR="92464" marT="46232" marB="46232"/>
                </a:tc>
                <a:tc>
                  <a:txBody>
                    <a:bodyPr/>
                    <a:lstStyle/>
                    <a:p>
                      <a:r>
                        <a:rPr lang="nb-NO" sz="1800" dirty="0"/>
                        <a:t>5</a:t>
                      </a:r>
                    </a:p>
                  </a:txBody>
                  <a:tcPr marL="92464" marR="92464" marT="46232" marB="46232"/>
                </a:tc>
                <a:tc>
                  <a:txBody>
                    <a:bodyPr/>
                    <a:lstStyle/>
                    <a:p>
                      <a:r>
                        <a:rPr lang="nb-NO" sz="1800" dirty="0"/>
                        <a:t>6</a:t>
                      </a:r>
                    </a:p>
                  </a:txBody>
                  <a:tcPr marL="92464" marR="92464" marT="46232" marB="46232"/>
                </a:tc>
                <a:tc>
                  <a:txBody>
                    <a:bodyPr/>
                    <a:lstStyle/>
                    <a:p>
                      <a:r>
                        <a:rPr lang="nb-NO" sz="1800" dirty="0"/>
                        <a:t>7</a:t>
                      </a:r>
                    </a:p>
                  </a:txBody>
                  <a:tcPr marL="92464" marR="92464" marT="46232" marB="46232"/>
                </a:tc>
                <a:tc>
                  <a:txBody>
                    <a:bodyPr/>
                    <a:lstStyle/>
                    <a:p>
                      <a:r>
                        <a:rPr lang="nb-NO" sz="1800" dirty="0"/>
                        <a:t>8</a:t>
                      </a:r>
                    </a:p>
                  </a:txBody>
                  <a:tcPr marL="92464" marR="92464" marT="46232" marB="46232"/>
                </a:tc>
                <a:tc>
                  <a:txBody>
                    <a:bodyPr/>
                    <a:lstStyle/>
                    <a:p>
                      <a:r>
                        <a:rPr lang="nb-NO" sz="1800" dirty="0"/>
                        <a:t>9</a:t>
                      </a:r>
                    </a:p>
                  </a:txBody>
                  <a:tcPr marL="92464" marR="92464" marT="46232" marB="46232"/>
                </a:tc>
                <a:extLst>
                  <a:ext uri="{0D108BD9-81ED-4DB2-BD59-A6C34878D82A}">
                    <a16:rowId xmlns:a16="http://schemas.microsoft.com/office/drawing/2014/main" val="3048498267"/>
                  </a:ext>
                </a:extLst>
              </a:tr>
              <a:tr h="776699">
                <a:tc>
                  <a:txBody>
                    <a:bodyPr/>
                    <a:lstStyle/>
                    <a:p>
                      <a:pPr algn="ctr"/>
                      <a:r>
                        <a:rPr lang="nb-NO" sz="1800" b="1" dirty="0"/>
                        <a:t>33</a:t>
                      </a:r>
                    </a:p>
                  </a:txBody>
                  <a:tcPr marL="92464" marR="92464" marT="46232" marB="46232"/>
                </a:tc>
                <a:tc>
                  <a:txBody>
                    <a:bodyPr/>
                    <a:lstStyle/>
                    <a:p>
                      <a:r>
                        <a:rPr lang="nb-NO" sz="1800" dirty="0"/>
                        <a:t>10</a:t>
                      </a:r>
                    </a:p>
                  </a:txBody>
                  <a:tcPr marL="92464" marR="92464" marT="46232" marB="46232"/>
                </a:tc>
                <a:tc>
                  <a:txBody>
                    <a:bodyPr/>
                    <a:lstStyle/>
                    <a:p>
                      <a:r>
                        <a:rPr lang="nb-NO" sz="1800" dirty="0"/>
                        <a:t>11</a:t>
                      </a:r>
                    </a:p>
                  </a:txBody>
                  <a:tcPr marL="92464" marR="92464" marT="46232" marB="46232"/>
                </a:tc>
                <a:tc>
                  <a:txBody>
                    <a:bodyPr/>
                    <a:lstStyle/>
                    <a:p>
                      <a:r>
                        <a:rPr lang="nb-NO" sz="1800" dirty="0"/>
                        <a:t>12</a:t>
                      </a:r>
                    </a:p>
                  </a:txBody>
                  <a:tcPr marL="92464" marR="92464" marT="46232" marB="46232"/>
                </a:tc>
                <a:tc>
                  <a:txBody>
                    <a:bodyPr/>
                    <a:lstStyle/>
                    <a:p>
                      <a:r>
                        <a:rPr lang="nb-NO" sz="1800" dirty="0"/>
                        <a:t>13</a:t>
                      </a:r>
                    </a:p>
                    <a:p>
                      <a:r>
                        <a:rPr lang="nb-NO" sz="1200" b="1" dirty="0">
                          <a:solidFill>
                            <a:srgbClr val="FF0000"/>
                          </a:solidFill>
                        </a:rPr>
                        <a:t>Planleggingsdag-barnehagen er stengt</a:t>
                      </a:r>
                    </a:p>
                  </a:txBody>
                  <a:tcPr marL="92464" marR="92464" marT="46232" marB="46232"/>
                </a:tc>
                <a:tc>
                  <a:txBody>
                    <a:bodyPr/>
                    <a:lstStyle/>
                    <a:p>
                      <a:r>
                        <a:rPr lang="nb-NO" sz="1800" dirty="0"/>
                        <a:t>14</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b="1" dirty="0">
                          <a:solidFill>
                            <a:srgbClr val="FF0000"/>
                          </a:solidFill>
                        </a:rPr>
                        <a:t>Planleggingsdag-barnehagen er stengt</a:t>
                      </a:r>
                    </a:p>
                  </a:txBody>
                  <a:tcPr marL="92464" marR="92464" marT="46232" marB="46232"/>
                </a:tc>
                <a:tc>
                  <a:txBody>
                    <a:bodyPr/>
                    <a:lstStyle/>
                    <a:p>
                      <a:r>
                        <a:rPr lang="nb-NO" sz="1800" dirty="0"/>
                        <a:t>15</a:t>
                      </a:r>
                    </a:p>
                  </a:txBody>
                  <a:tcPr marL="92464" marR="92464" marT="46232" marB="46232"/>
                </a:tc>
                <a:tc>
                  <a:txBody>
                    <a:bodyPr/>
                    <a:lstStyle/>
                    <a:p>
                      <a:r>
                        <a:rPr lang="nb-NO" sz="1800" dirty="0"/>
                        <a:t>16</a:t>
                      </a:r>
                    </a:p>
                  </a:txBody>
                  <a:tcPr marL="92464" marR="92464" marT="46232" marB="46232"/>
                </a:tc>
                <a:extLst>
                  <a:ext uri="{0D108BD9-81ED-4DB2-BD59-A6C34878D82A}">
                    <a16:rowId xmlns:a16="http://schemas.microsoft.com/office/drawing/2014/main" val="103561110"/>
                  </a:ext>
                </a:extLst>
              </a:tr>
              <a:tr h="684235">
                <a:tc>
                  <a:txBody>
                    <a:bodyPr/>
                    <a:lstStyle/>
                    <a:p>
                      <a:pPr algn="ctr"/>
                      <a:r>
                        <a:rPr lang="nb-NO" sz="1800" b="1" dirty="0"/>
                        <a:t>34</a:t>
                      </a:r>
                    </a:p>
                  </a:txBody>
                  <a:tcPr marL="92464" marR="92464" marT="46232" marB="46232"/>
                </a:tc>
                <a:tc>
                  <a:txBody>
                    <a:bodyPr/>
                    <a:lstStyle/>
                    <a:p>
                      <a:r>
                        <a:rPr lang="nb-NO" sz="1800" dirty="0"/>
                        <a:t>17</a:t>
                      </a:r>
                    </a:p>
                  </a:txBody>
                  <a:tcPr marL="92464" marR="92464" marT="46232" marB="46232"/>
                </a:tc>
                <a:tc>
                  <a:txBody>
                    <a:bodyPr/>
                    <a:lstStyle/>
                    <a:p>
                      <a:r>
                        <a:rPr lang="nb-NO" sz="1800" dirty="0"/>
                        <a:t>18</a:t>
                      </a:r>
                    </a:p>
                  </a:txBody>
                  <a:tcPr marL="92464" marR="92464" marT="46232" marB="46232"/>
                </a:tc>
                <a:tc>
                  <a:txBody>
                    <a:bodyPr/>
                    <a:lstStyle/>
                    <a:p>
                      <a:r>
                        <a:rPr lang="nb-NO" sz="1800" dirty="0"/>
                        <a:t>19</a:t>
                      </a:r>
                    </a:p>
                  </a:txBody>
                  <a:tcPr marL="92464" marR="92464" marT="46232" marB="46232"/>
                </a:tc>
                <a:tc>
                  <a:txBody>
                    <a:bodyPr/>
                    <a:lstStyle/>
                    <a:p>
                      <a:r>
                        <a:rPr lang="nb-NO" sz="1800" dirty="0"/>
                        <a:t>20</a:t>
                      </a:r>
                    </a:p>
                  </a:txBody>
                  <a:tcPr marL="92464" marR="92464" marT="46232" marB="46232"/>
                </a:tc>
                <a:tc>
                  <a:txBody>
                    <a:bodyPr/>
                    <a:lstStyle/>
                    <a:p>
                      <a:r>
                        <a:rPr lang="nb-NO" sz="1800" dirty="0"/>
                        <a:t>21</a:t>
                      </a:r>
                    </a:p>
                  </a:txBody>
                  <a:tcPr marL="92464" marR="92464" marT="46232" marB="46232"/>
                </a:tc>
                <a:tc>
                  <a:txBody>
                    <a:bodyPr/>
                    <a:lstStyle/>
                    <a:p>
                      <a:r>
                        <a:rPr lang="nb-NO" sz="1800" dirty="0"/>
                        <a:t>22</a:t>
                      </a:r>
                    </a:p>
                  </a:txBody>
                  <a:tcPr marL="92464" marR="92464" marT="46232" marB="46232"/>
                </a:tc>
                <a:tc>
                  <a:txBody>
                    <a:bodyPr/>
                    <a:lstStyle/>
                    <a:p>
                      <a:r>
                        <a:rPr lang="nb-NO" sz="1800" dirty="0"/>
                        <a:t>23</a:t>
                      </a:r>
                    </a:p>
                  </a:txBody>
                  <a:tcPr marL="92464" marR="92464" marT="46232" marB="46232"/>
                </a:tc>
                <a:extLst>
                  <a:ext uri="{0D108BD9-81ED-4DB2-BD59-A6C34878D82A}">
                    <a16:rowId xmlns:a16="http://schemas.microsoft.com/office/drawing/2014/main" val="720580859"/>
                  </a:ext>
                </a:extLst>
              </a:tr>
              <a:tr h="684235">
                <a:tc>
                  <a:txBody>
                    <a:bodyPr/>
                    <a:lstStyle/>
                    <a:p>
                      <a:pPr algn="ctr"/>
                      <a:r>
                        <a:rPr lang="nb-NO" sz="1800" b="1" dirty="0"/>
                        <a:t>35</a:t>
                      </a:r>
                    </a:p>
                  </a:txBody>
                  <a:tcPr marL="92464" marR="92464" marT="46232" marB="46232"/>
                </a:tc>
                <a:tc>
                  <a:txBody>
                    <a:bodyPr/>
                    <a:lstStyle/>
                    <a:p>
                      <a:r>
                        <a:rPr lang="nb-NO" sz="1800" dirty="0"/>
                        <a:t>24</a:t>
                      </a:r>
                    </a:p>
                  </a:txBody>
                  <a:tcPr marL="92464" marR="92464" marT="46232" marB="46232"/>
                </a:tc>
                <a:tc>
                  <a:txBody>
                    <a:bodyPr/>
                    <a:lstStyle/>
                    <a:p>
                      <a:r>
                        <a:rPr lang="nb-NO" sz="1800" dirty="0"/>
                        <a:t>25</a:t>
                      </a:r>
                    </a:p>
                  </a:txBody>
                  <a:tcPr marL="92464" marR="92464" marT="46232" marB="46232"/>
                </a:tc>
                <a:tc>
                  <a:txBody>
                    <a:bodyPr/>
                    <a:lstStyle/>
                    <a:p>
                      <a:r>
                        <a:rPr lang="nb-NO" sz="1800" dirty="0"/>
                        <a:t>26</a:t>
                      </a:r>
                    </a:p>
                  </a:txBody>
                  <a:tcPr marL="92464" marR="92464" marT="46232" marB="46232"/>
                </a:tc>
                <a:tc>
                  <a:txBody>
                    <a:bodyPr/>
                    <a:lstStyle/>
                    <a:p>
                      <a:r>
                        <a:rPr lang="nb-NO" sz="1800" dirty="0"/>
                        <a:t>27</a:t>
                      </a:r>
                    </a:p>
                  </a:txBody>
                  <a:tcPr marL="92464" marR="92464" marT="46232" marB="46232"/>
                </a:tc>
                <a:tc>
                  <a:txBody>
                    <a:bodyPr/>
                    <a:lstStyle/>
                    <a:p>
                      <a:r>
                        <a:rPr lang="nb-NO" sz="1800" dirty="0"/>
                        <a:t>28</a:t>
                      </a:r>
                    </a:p>
                  </a:txBody>
                  <a:tcPr marL="92464" marR="92464" marT="46232" marB="46232"/>
                </a:tc>
                <a:tc>
                  <a:txBody>
                    <a:bodyPr/>
                    <a:lstStyle/>
                    <a:p>
                      <a:r>
                        <a:rPr lang="nb-NO" sz="1800" dirty="0"/>
                        <a:t>29</a:t>
                      </a:r>
                    </a:p>
                  </a:txBody>
                  <a:tcPr marL="92464" marR="92464" marT="46232" marB="46232"/>
                </a:tc>
                <a:tc>
                  <a:txBody>
                    <a:bodyPr/>
                    <a:lstStyle/>
                    <a:p>
                      <a:r>
                        <a:rPr lang="nb-NO" sz="1800" dirty="0"/>
                        <a:t>30</a:t>
                      </a:r>
                    </a:p>
                  </a:txBody>
                  <a:tcPr marL="92464" marR="92464" marT="46232" marB="46232"/>
                </a:tc>
                <a:extLst>
                  <a:ext uri="{0D108BD9-81ED-4DB2-BD59-A6C34878D82A}">
                    <a16:rowId xmlns:a16="http://schemas.microsoft.com/office/drawing/2014/main" val="3899036403"/>
                  </a:ext>
                </a:extLst>
              </a:tr>
              <a:tr h="684235">
                <a:tc>
                  <a:txBody>
                    <a:bodyPr/>
                    <a:lstStyle/>
                    <a:p>
                      <a:pPr algn="ctr"/>
                      <a:r>
                        <a:rPr lang="nb-NO" sz="1800" b="1" dirty="0"/>
                        <a:t>36</a:t>
                      </a:r>
                    </a:p>
                  </a:txBody>
                  <a:tcPr marL="92464" marR="92464" marT="46232" marB="46232"/>
                </a:tc>
                <a:tc>
                  <a:txBody>
                    <a:bodyPr/>
                    <a:lstStyle/>
                    <a:p>
                      <a:r>
                        <a:rPr lang="nb-NO" sz="1800" dirty="0"/>
                        <a:t>31</a:t>
                      </a:r>
                    </a:p>
                  </a:txBody>
                  <a:tcPr marL="92464" marR="92464" marT="46232" marB="46232"/>
                </a:tc>
                <a:tc>
                  <a:txBody>
                    <a:bodyPr/>
                    <a:lstStyle/>
                    <a:p>
                      <a:endParaRPr lang="nb-NO" sz="1800" dirty="0"/>
                    </a:p>
                  </a:txBody>
                  <a:tcPr marL="92464" marR="92464" marT="46232" marB="46232"/>
                </a:tc>
                <a:tc>
                  <a:txBody>
                    <a:bodyPr/>
                    <a:lstStyle/>
                    <a:p>
                      <a:endParaRPr lang="nb-NO" sz="1800" dirty="0"/>
                    </a:p>
                  </a:txBody>
                  <a:tcPr marL="92464" marR="92464" marT="46232" marB="46232"/>
                </a:tc>
                <a:tc>
                  <a:txBody>
                    <a:bodyPr/>
                    <a:lstStyle/>
                    <a:p>
                      <a:endParaRPr lang="nb-NO" sz="1800" dirty="0"/>
                    </a:p>
                  </a:txBody>
                  <a:tcPr marL="92464" marR="92464" marT="46232" marB="46232"/>
                </a:tc>
                <a:tc>
                  <a:txBody>
                    <a:bodyPr/>
                    <a:lstStyle/>
                    <a:p>
                      <a:endParaRPr lang="nb-NO" sz="1800" dirty="0"/>
                    </a:p>
                  </a:txBody>
                  <a:tcPr marL="92464" marR="92464" marT="46232" marB="46232"/>
                </a:tc>
                <a:tc>
                  <a:txBody>
                    <a:bodyPr/>
                    <a:lstStyle/>
                    <a:p>
                      <a:endParaRPr lang="nb-NO" sz="1800" dirty="0"/>
                    </a:p>
                  </a:txBody>
                  <a:tcPr marL="92464" marR="92464" marT="46232" marB="46232"/>
                </a:tc>
                <a:tc>
                  <a:txBody>
                    <a:bodyPr/>
                    <a:lstStyle/>
                    <a:p>
                      <a:endParaRPr lang="nb-NO" sz="1800" dirty="0"/>
                    </a:p>
                  </a:txBody>
                  <a:tcPr marL="92464" marR="92464" marT="46232" marB="46232"/>
                </a:tc>
                <a:extLst>
                  <a:ext uri="{0D108BD9-81ED-4DB2-BD59-A6C34878D82A}">
                    <a16:rowId xmlns:a16="http://schemas.microsoft.com/office/drawing/2014/main" val="3060237698"/>
                  </a:ext>
                </a:extLst>
              </a:tr>
            </a:tbl>
          </a:graphicData>
        </a:graphic>
      </p:graphicFrame>
      <p:sp>
        <p:nvSpPr>
          <p:cNvPr id="3" name="Plassholder for lysbildenummer 2">
            <a:extLst>
              <a:ext uri="{FF2B5EF4-FFF2-40B4-BE49-F238E27FC236}">
                <a16:creationId xmlns:a16="http://schemas.microsoft.com/office/drawing/2014/main" id="{B862516A-C613-284C-8873-CB122AB83EA8}"/>
              </a:ext>
            </a:extLst>
          </p:cNvPr>
          <p:cNvSpPr>
            <a:spLocks noGrp="1"/>
          </p:cNvSpPr>
          <p:nvPr>
            <p:ph type="sldNum" sz="quarter" idx="12"/>
          </p:nvPr>
        </p:nvSpPr>
        <p:spPr/>
        <p:txBody>
          <a:bodyPr/>
          <a:lstStyle/>
          <a:p>
            <a:fld id="{51845F5A-061D-4825-9AE9-D7794091C6CF}" type="slidenum">
              <a:rPr lang="en-US" smtClean="0"/>
              <a:t>4</a:t>
            </a:fld>
            <a:endParaRPr lang="en-US"/>
          </a:p>
        </p:txBody>
      </p:sp>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37302" y="0"/>
            <a:ext cx="1536700" cy="2048933"/>
          </a:xfrm>
          <a:prstGeom prst="rect">
            <a:avLst/>
          </a:prstGeom>
        </p:spPr>
      </p:pic>
    </p:spTree>
    <p:extLst>
      <p:ext uri="{BB962C8B-B14F-4D97-AF65-F5344CB8AC3E}">
        <p14:creationId xmlns:p14="http://schemas.microsoft.com/office/powerpoint/2010/main" val="25265392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9">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tel 1">
            <a:extLst>
              <a:ext uri="{FF2B5EF4-FFF2-40B4-BE49-F238E27FC236}">
                <a16:creationId xmlns:a16="http://schemas.microsoft.com/office/drawing/2014/main" id="{B4152DBD-1831-2F42-AE14-112C6AD1469A}"/>
              </a:ext>
            </a:extLst>
          </p:cNvPr>
          <p:cNvSpPr>
            <a:spLocks noGrp="1"/>
          </p:cNvSpPr>
          <p:nvPr>
            <p:ph type="title"/>
          </p:nvPr>
        </p:nvSpPr>
        <p:spPr>
          <a:xfrm>
            <a:off x="1263895" y="53825"/>
            <a:ext cx="10197494" cy="1099457"/>
          </a:xfrm>
        </p:spPr>
        <p:txBody>
          <a:bodyPr>
            <a:normAutofit/>
          </a:bodyPr>
          <a:lstStyle/>
          <a:p>
            <a:r>
              <a:rPr lang="nb-NO" b="1" dirty="0"/>
              <a:t>Ørebekk barnehage – en frilufts barnehage</a:t>
            </a:r>
          </a:p>
        </p:txBody>
      </p:sp>
      <p:sp>
        <p:nvSpPr>
          <p:cNvPr id="26" name="Isosceles Triangle 11">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3" name="Plassholder for lysbildenummer 2">
            <a:extLst>
              <a:ext uri="{FF2B5EF4-FFF2-40B4-BE49-F238E27FC236}">
                <a16:creationId xmlns:a16="http://schemas.microsoft.com/office/drawing/2014/main" id="{12E6635D-784C-4044-9CC0-69790996CCB1}"/>
              </a:ext>
            </a:extLst>
          </p:cNvPr>
          <p:cNvSpPr>
            <a:spLocks noGrp="1"/>
          </p:cNvSpPr>
          <p:nvPr>
            <p:ph type="sldNum" sz="quarter" idx="12"/>
          </p:nvPr>
        </p:nvSpPr>
        <p:spPr>
          <a:xfrm>
            <a:off x="9894532" y="6182876"/>
            <a:ext cx="683339" cy="365125"/>
          </a:xfrm>
        </p:spPr>
        <p:txBody>
          <a:bodyPr>
            <a:normAutofit/>
          </a:bodyPr>
          <a:lstStyle/>
          <a:p>
            <a:pPr>
              <a:spcAft>
                <a:spcPts val="600"/>
              </a:spcAft>
            </a:pPr>
            <a:fld id="{51845F5A-061D-4825-9AE9-D7794091C6CF}" type="slidenum">
              <a:rPr lang="en-US" smtClean="0"/>
              <a:pPr>
                <a:spcAft>
                  <a:spcPts val="600"/>
                </a:spcAft>
              </a:pPr>
              <a:t>5</a:t>
            </a:fld>
            <a:endParaRPr lang="en-US"/>
          </a:p>
        </p:txBody>
      </p:sp>
      <p:sp>
        <p:nvSpPr>
          <p:cNvPr id="14" name="Isosceles Triangle 13">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4" name="TekstSylinder 3">
            <a:extLst>
              <a:ext uri="{FF2B5EF4-FFF2-40B4-BE49-F238E27FC236}">
                <a16:creationId xmlns:a16="http://schemas.microsoft.com/office/drawing/2014/main" id="{7AA5C791-44D1-ACED-EDB8-CFCC9E736672}"/>
              </a:ext>
            </a:extLst>
          </p:cNvPr>
          <p:cNvSpPr txBox="1"/>
          <p:nvPr/>
        </p:nvSpPr>
        <p:spPr>
          <a:xfrm>
            <a:off x="288563" y="682839"/>
            <a:ext cx="54183564" cy="6771084"/>
          </a:xfrm>
          <a:prstGeom prst="rect">
            <a:avLst/>
          </a:prstGeom>
          <a:noFill/>
        </p:spPr>
        <p:txBody>
          <a:bodyPr wrap="square" rtlCol="0">
            <a:spAutoFit/>
          </a:bodyPr>
          <a:lstStyle/>
          <a:p>
            <a:r>
              <a:rPr lang="nb-NO" sz="1400" dirty="0"/>
              <a:t>Et av fokusområdene i verdigrunnlaget til oss i Ørebekk Barnehage er friluftslivet. Det er videre forankret i Rammeplanen for barnehagens </a:t>
            </a:r>
          </a:p>
          <a:p>
            <a:r>
              <a:rPr lang="nb-NO" sz="1400" dirty="0"/>
              <a:t>innhold og oppgaver (Kunnskapsdepartementet, 2017) som sier blant annet at barna skal lære å ta vare på naturen, få naturopplevelser og bli </a:t>
            </a:r>
          </a:p>
          <a:p>
            <a:r>
              <a:rPr lang="nb-NO" sz="1400" dirty="0"/>
              <a:t>kjent med naturens mangfold. Barnehagen skal legge til rette for at barna opplever tilhørighet til naturen og opplever naturen som en arena for </a:t>
            </a:r>
          </a:p>
          <a:p>
            <a:r>
              <a:rPr lang="nb-NO" sz="1400" dirty="0"/>
              <a:t>lek og læring. Begrepet natur er nevnt 42 ganger i Rammeplanen og det er ikke uten grunn.</a:t>
            </a:r>
          </a:p>
          <a:p>
            <a:endParaRPr lang="nb-NO" sz="1400" dirty="0"/>
          </a:p>
          <a:p>
            <a:r>
              <a:rPr lang="nb-NO" sz="1400" dirty="0"/>
              <a:t>Friluftslivet har preget norsk kultur helt siden 1800-tallet og har dype røtter i jakt, fiske, sanking, høsting i fjell, skog og langs kysten, men har </a:t>
            </a:r>
          </a:p>
          <a:p>
            <a:r>
              <a:rPr lang="nb-NO" sz="1400" dirty="0"/>
              <a:t>endret seg med tiden til et mer mangfoldig aktivitetsinnhold. Det er vanskelig å definere hvilke aktiviteter som faller inn under begrepet, men vi</a:t>
            </a:r>
          </a:p>
          <a:p>
            <a:r>
              <a:rPr lang="nb-NO" sz="1400" dirty="0"/>
              <a:t>i Ørebekk Barnehage har tro på disse:  </a:t>
            </a:r>
          </a:p>
          <a:p>
            <a:endParaRPr lang="nb-NO" sz="1400" dirty="0"/>
          </a:p>
          <a:p>
            <a:pPr marL="285750" lvl="0" indent="-285750">
              <a:buFontTx/>
              <a:buChar char="-"/>
            </a:pPr>
            <a:r>
              <a:rPr lang="nb-NO" sz="1400" b="1" dirty="0"/>
              <a:t>Matlaging i naturen</a:t>
            </a:r>
            <a:r>
              <a:rPr lang="nb-NO" sz="1400" dirty="0"/>
              <a:t>:</a:t>
            </a:r>
          </a:p>
          <a:p>
            <a:pPr lvl="0"/>
            <a:r>
              <a:rPr lang="nb-NO" sz="1400" dirty="0"/>
              <a:t>Vi tenner bål og lager mat i naturen.</a:t>
            </a:r>
          </a:p>
          <a:p>
            <a:pPr lvl="0"/>
            <a:r>
              <a:rPr lang="nb-NO" sz="1400" dirty="0"/>
              <a:t>Nyter påsmurt mat eller har med oss mat på termos.  </a:t>
            </a:r>
          </a:p>
          <a:p>
            <a:pPr lvl="0"/>
            <a:endParaRPr lang="nb-NO" sz="1400" dirty="0"/>
          </a:p>
          <a:p>
            <a:pPr marL="285750" lvl="0" indent="-285750">
              <a:buFontTx/>
              <a:buChar char="-"/>
            </a:pPr>
            <a:r>
              <a:rPr lang="nb-NO" sz="1400" b="1" dirty="0"/>
              <a:t>Bringe naturen til oss</a:t>
            </a:r>
            <a:r>
              <a:rPr lang="nb-NO" sz="1400" dirty="0"/>
              <a:t>:</a:t>
            </a:r>
          </a:p>
          <a:p>
            <a:pPr lvl="0"/>
            <a:r>
              <a:rPr lang="nb-NO" sz="1400" dirty="0"/>
              <a:t>Finner ulike materialer i naturen, som kongler, pinner, blader, steiner og andre spennende ting som vi kan lage ting og eventyr med på tur eller ta </a:t>
            </a:r>
          </a:p>
          <a:p>
            <a:pPr lvl="0"/>
            <a:r>
              <a:rPr lang="nb-NO" sz="1400" dirty="0"/>
              <a:t>med tilbake i barnehagen.</a:t>
            </a:r>
          </a:p>
          <a:p>
            <a:endParaRPr lang="nb-NO" sz="1400" dirty="0"/>
          </a:p>
          <a:p>
            <a:pPr marL="285750" lvl="0" indent="-285750">
              <a:buFontTx/>
              <a:buChar char="-"/>
            </a:pPr>
            <a:r>
              <a:rPr lang="nb-NO" sz="1400" b="1" dirty="0"/>
              <a:t>Fysisk aktivitet ute</a:t>
            </a:r>
            <a:r>
              <a:rPr lang="nb-NO" sz="1400" dirty="0"/>
              <a:t>:</a:t>
            </a:r>
          </a:p>
          <a:p>
            <a:pPr lvl="0"/>
            <a:r>
              <a:rPr lang="nb-NO" sz="1400" dirty="0"/>
              <a:t>Bevegelse med blant annet begreper som under, over, ved siden av, foran, bak... </a:t>
            </a:r>
            <a:endParaRPr lang="en-US" sz="1400" dirty="0"/>
          </a:p>
          <a:p>
            <a:endParaRPr lang="en-US" sz="1400" dirty="0"/>
          </a:p>
          <a:p>
            <a:pPr marL="285750" lvl="0" indent="-285750">
              <a:buFontTx/>
              <a:buChar char="-"/>
            </a:pPr>
            <a:r>
              <a:rPr lang="nb-NO" sz="1400" b="1" dirty="0"/>
              <a:t>Psykisk helse</a:t>
            </a:r>
            <a:r>
              <a:rPr lang="nb-NO" sz="1400" dirty="0"/>
              <a:t>:</a:t>
            </a:r>
          </a:p>
          <a:p>
            <a:pPr lvl="0"/>
            <a:r>
              <a:rPr lang="nb-NO" sz="1400" dirty="0"/>
              <a:t>F</a:t>
            </a:r>
            <a:r>
              <a:rPr lang="en-US" sz="1400" dirty="0" err="1"/>
              <a:t>okus</a:t>
            </a:r>
            <a:r>
              <a:rPr lang="en-US" sz="1400" dirty="0"/>
              <a:t> </a:t>
            </a:r>
            <a:r>
              <a:rPr lang="en-US" sz="1400" dirty="0" err="1"/>
              <a:t>på</a:t>
            </a:r>
            <a:r>
              <a:rPr lang="en-US" sz="1400" dirty="0"/>
              <a:t> at alle </a:t>
            </a:r>
            <a:r>
              <a:rPr lang="en-US" sz="1400" dirty="0" err="1"/>
              <a:t>skal</a:t>
            </a:r>
            <a:r>
              <a:rPr lang="en-US" sz="1400" dirty="0"/>
              <a:t> ha det bra </a:t>
            </a:r>
            <a:r>
              <a:rPr lang="en-US" sz="1400" dirty="0" err="1"/>
              <a:t>i</a:t>
            </a:r>
            <a:r>
              <a:rPr lang="en-US" sz="1400" dirty="0"/>
              <a:t> </a:t>
            </a:r>
            <a:r>
              <a:rPr lang="en-US" sz="1400" dirty="0" err="1"/>
              <a:t>barnehagen</a:t>
            </a:r>
            <a:r>
              <a:rPr lang="en-US" sz="1400" dirty="0"/>
              <a:t> </a:t>
            </a:r>
            <a:r>
              <a:rPr lang="en-US" sz="1400" dirty="0" err="1"/>
              <a:t>og</a:t>
            </a:r>
            <a:r>
              <a:rPr lang="en-US" sz="1400" dirty="0"/>
              <a:t> </a:t>
            </a:r>
            <a:r>
              <a:rPr lang="en-US" sz="1400" dirty="0" err="1"/>
              <a:t>bli</a:t>
            </a:r>
            <a:r>
              <a:rPr lang="en-US" sz="1400" dirty="0"/>
              <a:t> </a:t>
            </a:r>
            <a:r>
              <a:rPr lang="en-US" sz="1400" dirty="0" err="1"/>
              <a:t>inkludert</a:t>
            </a:r>
            <a:r>
              <a:rPr lang="en-US" sz="1400" dirty="0"/>
              <a:t>. </a:t>
            </a:r>
          </a:p>
          <a:p>
            <a:pPr lvl="0"/>
            <a:r>
              <a:rPr lang="en-US" sz="1400" dirty="0" err="1"/>
              <a:t>Være</a:t>
            </a:r>
            <a:r>
              <a:rPr lang="en-US" sz="1400" dirty="0"/>
              <a:t> med </a:t>
            </a:r>
            <a:r>
              <a:rPr lang="en-US" sz="1400" dirty="0" err="1"/>
              <a:t>på</a:t>
            </a:r>
            <a:r>
              <a:rPr lang="en-US" sz="1400" dirty="0"/>
              <a:t> </a:t>
            </a:r>
            <a:r>
              <a:rPr lang="en-US" sz="1400" dirty="0" err="1"/>
              <a:t>å</a:t>
            </a:r>
            <a:r>
              <a:rPr lang="en-US" sz="1400" dirty="0"/>
              <a:t> </a:t>
            </a:r>
            <a:r>
              <a:rPr lang="en-US" sz="1400" dirty="0" err="1"/>
              <a:t>medvirke</a:t>
            </a:r>
            <a:r>
              <a:rPr lang="en-US" sz="1400" dirty="0"/>
              <a:t> </a:t>
            </a:r>
            <a:r>
              <a:rPr lang="en-US" sz="1400" dirty="0" err="1"/>
              <a:t>til</a:t>
            </a:r>
            <a:r>
              <a:rPr lang="en-US" sz="1400" dirty="0"/>
              <a:t> </a:t>
            </a:r>
            <a:r>
              <a:rPr lang="en-US" sz="1400" dirty="0" err="1"/>
              <a:t>egen</a:t>
            </a:r>
            <a:r>
              <a:rPr lang="en-US" sz="1400" dirty="0"/>
              <a:t> </a:t>
            </a:r>
            <a:r>
              <a:rPr lang="en-US" sz="1400" dirty="0" err="1"/>
              <a:t>hverdag</a:t>
            </a:r>
            <a:r>
              <a:rPr lang="en-US" sz="1400" dirty="0"/>
              <a:t>.</a:t>
            </a:r>
          </a:p>
          <a:p>
            <a:endParaRPr lang="en-US" sz="1400" dirty="0"/>
          </a:p>
          <a:p>
            <a:r>
              <a:rPr lang="nb-NO" sz="1400" dirty="0"/>
              <a:t>Vi tar med barna ut på deres premisser samtidig som vi presser de litt ut av komfortsonen. Det er sunt for barn og kjenne på litt motstand i livet. </a:t>
            </a:r>
          </a:p>
          <a:p>
            <a:r>
              <a:rPr lang="nb-NO" sz="1400" dirty="0"/>
              <a:t>Det skaper robuste barn og det styrker deres fysiske og psykiske helse. Barnehagen kan legge til rette for gode opplevelser gjennom mestring av </a:t>
            </a:r>
          </a:p>
          <a:p>
            <a:r>
              <a:rPr lang="nb-NO" sz="1400" dirty="0"/>
              <a:t>de utfordringer, gleder og spenning som friluftslivet har å by på. Barna opplever felleskap, læring om egne og andres grenser. Dette er </a:t>
            </a:r>
          </a:p>
          <a:p>
            <a:r>
              <a:rPr lang="nb-NO" sz="1400" dirty="0"/>
              <a:t>avgjørende faktorer for barns danningsprosesser som de tar med seg videre i livet. </a:t>
            </a:r>
            <a:endParaRPr lang="en-US" sz="1400" dirty="0"/>
          </a:p>
          <a:p>
            <a:endParaRPr lang="en-US" sz="1400" dirty="0"/>
          </a:p>
          <a:p>
            <a:r>
              <a:rPr lang="nb-NO" sz="1400" dirty="0"/>
              <a:t> </a:t>
            </a:r>
            <a:endParaRPr lang="en-US" sz="1400" dirty="0"/>
          </a:p>
          <a:p>
            <a:endParaRPr lang="nb-NO" sz="1400" dirty="0"/>
          </a:p>
        </p:txBody>
      </p:sp>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484032" y="2290391"/>
            <a:ext cx="1033266" cy="1377688"/>
          </a:xfrm>
          <a:prstGeom prst="rect">
            <a:avLst/>
          </a:prstGeom>
        </p:spPr>
      </p:pic>
      <p:pic>
        <p:nvPicPr>
          <p:cNvPr id="6" name="Bilde 5"/>
          <p:cNvPicPr>
            <a:picLocks noChangeAspect="1"/>
          </p:cNvPicPr>
          <p:nvPr/>
        </p:nvPicPr>
        <p:blipFill>
          <a:blip r:embed="rId3"/>
          <a:srcRect/>
          <a:stretch/>
        </p:blipFill>
        <p:spPr>
          <a:xfrm>
            <a:off x="8045792" y="4068381"/>
            <a:ext cx="1261240" cy="1684149"/>
          </a:xfrm>
          <a:prstGeom prst="rect">
            <a:avLst/>
          </a:prstGeom>
        </p:spPr>
      </p:pic>
      <p:pic>
        <p:nvPicPr>
          <p:cNvPr id="8" name="Bild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736493" y="2290390"/>
            <a:ext cx="1034039" cy="1378719"/>
          </a:xfrm>
          <a:prstGeom prst="rect">
            <a:avLst/>
          </a:prstGeom>
        </p:spPr>
      </p:pic>
    </p:spTree>
    <p:extLst>
      <p:ext uri="{BB962C8B-B14F-4D97-AF65-F5344CB8AC3E}">
        <p14:creationId xmlns:p14="http://schemas.microsoft.com/office/powerpoint/2010/main" val="31309616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02C98CF-4F8C-E344-BC97-7EE087B5CA26}"/>
              </a:ext>
            </a:extLst>
          </p:cNvPr>
          <p:cNvSpPr>
            <a:spLocks noGrp="1"/>
          </p:cNvSpPr>
          <p:nvPr>
            <p:ph type="title"/>
          </p:nvPr>
        </p:nvSpPr>
        <p:spPr>
          <a:xfrm>
            <a:off x="1129397" y="613242"/>
            <a:ext cx="8596668" cy="1320800"/>
          </a:xfrm>
        </p:spPr>
        <p:txBody>
          <a:bodyPr/>
          <a:lstStyle/>
          <a:p>
            <a:pPr algn="ctr"/>
            <a:r>
              <a:rPr lang="nb-NO" b="1" dirty="0"/>
              <a:t>September</a:t>
            </a:r>
          </a:p>
        </p:txBody>
      </p:sp>
      <p:graphicFrame>
        <p:nvGraphicFramePr>
          <p:cNvPr id="4" name="Plassholder for innhold 3">
            <a:extLst>
              <a:ext uri="{FF2B5EF4-FFF2-40B4-BE49-F238E27FC236}">
                <a16:creationId xmlns:a16="http://schemas.microsoft.com/office/drawing/2014/main" id="{FC30DB3B-78D0-D842-B43F-C90E7753BDC3}"/>
              </a:ext>
            </a:extLst>
          </p:cNvPr>
          <p:cNvGraphicFramePr>
            <a:graphicFrameLocks noGrp="1"/>
          </p:cNvGraphicFramePr>
          <p:nvPr>
            <p:ph idx="1"/>
            <p:extLst>
              <p:ext uri="{D42A27DB-BD31-4B8C-83A1-F6EECF244321}">
                <p14:modId xmlns:p14="http://schemas.microsoft.com/office/powerpoint/2010/main" val="247715361"/>
              </p:ext>
            </p:extLst>
          </p:nvPr>
        </p:nvGraphicFramePr>
        <p:xfrm>
          <a:off x="838200" y="2011363"/>
          <a:ext cx="10444316" cy="4912360"/>
        </p:xfrm>
        <a:graphic>
          <a:graphicData uri="http://schemas.openxmlformats.org/drawingml/2006/table">
            <a:tbl>
              <a:tblPr firstRow="1" bandRow="1">
                <a:tableStyleId>{5C22544A-7EE6-4342-B048-85BDC9FD1C3A}</a:tableStyleId>
              </a:tblPr>
              <a:tblGrid>
                <a:gridCol w="946355">
                  <a:extLst>
                    <a:ext uri="{9D8B030D-6E8A-4147-A177-3AD203B41FA5}">
                      <a16:colId xmlns:a16="http://schemas.microsoft.com/office/drawing/2014/main" val="3650659880"/>
                    </a:ext>
                  </a:extLst>
                </a:gridCol>
                <a:gridCol w="1363379">
                  <a:extLst>
                    <a:ext uri="{9D8B030D-6E8A-4147-A177-3AD203B41FA5}">
                      <a16:colId xmlns:a16="http://schemas.microsoft.com/office/drawing/2014/main" val="4057399806"/>
                    </a:ext>
                  </a:extLst>
                </a:gridCol>
                <a:gridCol w="1469036">
                  <a:extLst>
                    <a:ext uri="{9D8B030D-6E8A-4147-A177-3AD203B41FA5}">
                      <a16:colId xmlns:a16="http://schemas.microsoft.com/office/drawing/2014/main" val="2586181330"/>
                    </a:ext>
                  </a:extLst>
                </a:gridCol>
                <a:gridCol w="1282385">
                  <a:extLst>
                    <a:ext uri="{9D8B030D-6E8A-4147-A177-3AD203B41FA5}">
                      <a16:colId xmlns:a16="http://schemas.microsoft.com/office/drawing/2014/main" val="1827186650"/>
                    </a:ext>
                  </a:extLst>
                </a:gridCol>
                <a:gridCol w="1386348">
                  <a:extLst>
                    <a:ext uri="{9D8B030D-6E8A-4147-A177-3AD203B41FA5}">
                      <a16:colId xmlns:a16="http://schemas.microsoft.com/office/drawing/2014/main" val="3351949661"/>
                    </a:ext>
                  </a:extLst>
                </a:gridCol>
                <a:gridCol w="1371600">
                  <a:extLst>
                    <a:ext uri="{9D8B030D-6E8A-4147-A177-3AD203B41FA5}">
                      <a16:colId xmlns:a16="http://schemas.microsoft.com/office/drawing/2014/main" val="2232728694"/>
                    </a:ext>
                  </a:extLst>
                </a:gridCol>
                <a:gridCol w="1356852">
                  <a:extLst>
                    <a:ext uri="{9D8B030D-6E8A-4147-A177-3AD203B41FA5}">
                      <a16:colId xmlns:a16="http://schemas.microsoft.com/office/drawing/2014/main" val="192697993"/>
                    </a:ext>
                  </a:extLst>
                </a:gridCol>
                <a:gridCol w="1268361">
                  <a:extLst>
                    <a:ext uri="{9D8B030D-6E8A-4147-A177-3AD203B41FA5}">
                      <a16:colId xmlns:a16="http://schemas.microsoft.com/office/drawing/2014/main" val="2712762307"/>
                    </a:ext>
                  </a:extLst>
                </a:gridCol>
              </a:tblGrid>
              <a:tr h="370840">
                <a:tc>
                  <a:txBody>
                    <a:bodyPr/>
                    <a:lstStyle/>
                    <a:p>
                      <a:pPr algn="ctr"/>
                      <a:r>
                        <a:rPr lang="nb-NO" dirty="0"/>
                        <a:t>Uke</a:t>
                      </a:r>
                    </a:p>
                  </a:txBody>
                  <a:tcPr/>
                </a:tc>
                <a:tc>
                  <a:txBody>
                    <a:bodyPr/>
                    <a:lstStyle/>
                    <a:p>
                      <a:pPr algn="ctr"/>
                      <a:r>
                        <a:rPr lang="nb-NO" dirty="0"/>
                        <a:t>Mandag</a:t>
                      </a:r>
                    </a:p>
                  </a:txBody>
                  <a:tcPr/>
                </a:tc>
                <a:tc>
                  <a:txBody>
                    <a:bodyPr/>
                    <a:lstStyle/>
                    <a:p>
                      <a:pPr algn="ctr"/>
                      <a:r>
                        <a:rPr lang="nb-NO" dirty="0"/>
                        <a:t>Tirsdag</a:t>
                      </a:r>
                    </a:p>
                  </a:txBody>
                  <a:tcPr/>
                </a:tc>
                <a:tc>
                  <a:txBody>
                    <a:bodyPr/>
                    <a:lstStyle/>
                    <a:p>
                      <a:pPr algn="ctr"/>
                      <a:r>
                        <a:rPr lang="nb-NO" dirty="0"/>
                        <a:t>Onsdag</a:t>
                      </a:r>
                    </a:p>
                  </a:txBody>
                  <a:tcPr/>
                </a:tc>
                <a:tc>
                  <a:txBody>
                    <a:bodyPr/>
                    <a:lstStyle/>
                    <a:p>
                      <a:pPr algn="ctr"/>
                      <a:r>
                        <a:rPr lang="nb-NO" dirty="0"/>
                        <a:t>Torsdag</a:t>
                      </a:r>
                    </a:p>
                  </a:txBody>
                  <a:tcPr/>
                </a:tc>
                <a:tc>
                  <a:txBody>
                    <a:bodyPr/>
                    <a:lstStyle/>
                    <a:p>
                      <a:pPr algn="ctr"/>
                      <a:r>
                        <a:rPr lang="nb-NO" dirty="0"/>
                        <a:t>Fredag</a:t>
                      </a:r>
                    </a:p>
                  </a:txBody>
                  <a:tcPr/>
                </a:tc>
                <a:tc>
                  <a:txBody>
                    <a:bodyPr/>
                    <a:lstStyle/>
                    <a:p>
                      <a:pPr algn="ctr"/>
                      <a:r>
                        <a:rPr lang="nb-NO" dirty="0"/>
                        <a:t>Lørdag</a:t>
                      </a:r>
                    </a:p>
                  </a:txBody>
                  <a:tcPr/>
                </a:tc>
                <a:tc>
                  <a:txBody>
                    <a:bodyPr/>
                    <a:lstStyle/>
                    <a:p>
                      <a:pPr algn="ctr"/>
                      <a:r>
                        <a:rPr lang="nb-NO" dirty="0"/>
                        <a:t>Søndag</a:t>
                      </a:r>
                    </a:p>
                  </a:txBody>
                  <a:tcPr/>
                </a:tc>
                <a:extLst>
                  <a:ext uri="{0D108BD9-81ED-4DB2-BD59-A6C34878D82A}">
                    <a16:rowId xmlns:a16="http://schemas.microsoft.com/office/drawing/2014/main" val="300776180"/>
                  </a:ext>
                </a:extLst>
              </a:tr>
              <a:tr h="370840">
                <a:tc>
                  <a:txBody>
                    <a:bodyPr/>
                    <a:lstStyle/>
                    <a:p>
                      <a:pPr algn="ctr"/>
                      <a:r>
                        <a:rPr lang="nb-NO" b="1" dirty="0"/>
                        <a:t>36</a:t>
                      </a:r>
                    </a:p>
                  </a:txBody>
                  <a:tcPr/>
                </a:tc>
                <a:tc>
                  <a:txBody>
                    <a:bodyPr/>
                    <a:lstStyle/>
                    <a:p>
                      <a:endParaRPr lang="nb-NO" sz="1800" dirty="0"/>
                    </a:p>
                    <a:p>
                      <a:endParaRPr lang="nb-NO" sz="1800" dirty="0"/>
                    </a:p>
                  </a:txBody>
                  <a:tcPr/>
                </a:tc>
                <a:tc>
                  <a:txBody>
                    <a:bodyPr/>
                    <a:lstStyle/>
                    <a:p>
                      <a:r>
                        <a:rPr lang="nb-NO" sz="1800" dirty="0"/>
                        <a:t>1</a:t>
                      </a:r>
                    </a:p>
                  </a:txBody>
                  <a:tcPr/>
                </a:tc>
                <a:tc>
                  <a:txBody>
                    <a:bodyPr/>
                    <a:lstStyle/>
                    <a:p>
                      <a:r>
                        <a:rPr lang="nb-NO" sz="1800" dirty="0"/>
                        <a:t>2</a:t>
                      </a:r>
                    </a:p>
                  </a:txBody>
                  <a:tcPr/>
                </a:tc>
                <a:tc>
                  <a:txBody>
                    <a:bodyPr/>
                    <a:lstStyle/>
                    <a:p>
                      <a:r>
                        <a:rPr lang="nb-NO" sz="1800" dirty="0"/>
                        <a:t>3</a:t>
                      </a:r>
                    </a:p>
                  </a:txBody>
                  <a:tcPr/>
                </a:tc>
                <a:tc>
                  <a:txBody>
                    <a:bodyPr/>
                    <a:lstStyle/>
                    <a:p>
                      <a:r>
                        <a:rPr lang="nb-NO" sz="1800" dirty="0"/>
                        <a:t>4</a:t>
                      </a:r>
                    </a:p>
                  </a:txBody>
                  <a:tcPr/>
                </a:tc>
                <a:tc>
                  <a:txBody>
                    <a:bodyPr/>
                    <a:lstStyle/>
                    <a:p>
                      <a:r>
                        <a:rPr lang="nb-NO" sz="1800" dirty="0"/>
                        <a:t>5</a:t>
                      </a:r>
                    </a:p>
                  </a:txBody>
                  <a:tcPr/>
                </a:tc>
                <a:tc>
                  <a:txBody>
                    <a:bodyPr/>
                    <a:lstStyle/>
                    <a:p>
                      <a:r>
                        <a:rPr lang="nb-NO" sz="1800" dirty="0"/>
                        <a:t>6</a:t>
                      </a:r>
                    </a:p>
                  </a:txBody>
                  <a:tcPr/>
                </a:tc>
                <a:extLst>
                  <a:ext uri="{0D108BD9-81ED-4DB2-BD59-A6C34878D82A}">
                    <a16:rowId xmlns:a16="http://schemas.microsoft.com/office/drawing/2014/main" val="2998501631"/>
                  </a:ext>
                </a:extLst>
              </a:tr>
              <a:tr h="370840">
                <a:tc>
                  <a:txBody>
                    <a:bodyPr/>
                    <a:lstStyle/>
                    <a:p>
                      <a:pPr algn="ctr"/>
                      <a:r>
                        <a:rPr lang="nb-NO" b="1" dirty="0"/>
                        <a:t>37</a:t>
                      </a:r>
                    </a:p>
                  </a:txBody>
                  <a:tcPr/>
                </a:tc>
                <a:tc>
                  <a:txBody>
                    <a:bodyPr/>
                    <a:lstStyle/>
                    <a:p>
                      <a:r>
                        <a:rPr lang="nb-NO" sz="1800" dirty="0"/>
                        <a:t>7</a:t>
                      </a:r>
                    </a:p>
                    <a:p>
                      <a:endParaRPr lang="nb-NO" sz="1800" dirty="0"/>
                    </a:p>
                  </a:txBody>
                  <a:tcPr/>
                </a:tc>
                <a:tc>
                  <a:txBody>
                    <a:bodyPr/>
                    <a:lstStyle/>
                    <a:p>
                      <a:r>
                        <a:rPr lang="nb-NO" sz="1800" dirty="0"/>
                        <a:t>8</a:t>
                      </a:r>
                    </a:p>
                  </a:txBody>
                  <a:tcPr/>
                </a:tc>
                <a:tc>
                  <a:txBody>
                    <a:bodyPr/>
                    <a:lstStyle/>
                    <a:p>
                      <a:r>
                        <a:rPr lang="nb-NO" sz="1800" dirty="0"/>
                        <a:t>9</a:t>
                      </a:r>
                    </a:p>
                  </a:txBody>
                  <a:tcPr/>
                </a:tc>
                <a:tc>
                  <a:txBody>
                    <a:bodyPr/>
                    <a:lstStyle/>
                    <a:p>
                      <a:r>
                        <a:rPr lang="nb-NO" sz="1800" dirty="0"/>
                        <a:t>10</a:t>
                      </a:r>
                    </a:p>
                  </a:txBody>
                  <a:tcPr/>
                </a:tc>
                <a:tc>
                  <a:txBody>
                    <a:bodyPr/>
                    <a:lstStyle/>
                    <a:p>
                      <a:r>
                        <a:rPr lang="nb-NO" sz="1800" dirty="0"/>
                        <a:t>11</a:t>
                      </a:r>
                    </a:p>
                  </a:txBody>
                  <a:tcPr/>
                </a:tc>
                <a:tc>
                  <a:txBody>
                    <a:bodyPr/>
                    <a:lstStyle/>
                    <a:p>
                      <a:r>
                        <a:rPr lang="nb-NO" sz="1800" dirty="0"/>
                        <a:t>12</a:t>
                      </a:r>
                    </a:p>
                  </a:txBody>
                  <a:tcPr/>
                </a:tc>
                <a:tc>
                  <a:txBody>
                    <a:bodyPr/>
                    <a:lstStyle/>
                    <a:p>
                      <a:r>
                        <a:rPr lang="nb-NO" sz="1800" dirty="0"/>
                        <a:t>13</a:t>
                      </a:r>
                    </a:p>
                    <a:p>
                      <a:r>
                        <a:rPr lang="nb-NO" sz="700" dirty="0"/>
                        <a:t>Bli kjent tur i regi av FAU i </a:t>
                      </a:r>
                      <a:r>
                        <a:rPr lang="nb-NO" sz="700" dirty="0" err="1"/>
                        <a:t>Trondalen</a:t>
                      </a:r>
                      <a:r>
                        <a:rPr lang="nb-NO" sz="700" dirty="0"/>
                        <a:t> </a:t>
                      </a:r>
                      <a:r>
                        <a:rPr lang="nb-NO" sz="700" dirty="0" err="1"/>
                        <a:t>kl</a:t>
                      </a:r>
                      <a:r>
                        <a:rPr lang="nb-NO" sz="700" dirty="0"/>
                        <a:t> 10.00</a:t>
                      </a:r>
                    </a:p>
                  </a:txBody>
                  <a:tcPr/>
                </a:tc>
                <a:extLst>
                  <a:ext uri="{0D108BD9-81ED-4DB2-BD59-A6C34878D82A}">
                    <a16:rowId xmlns:a16="http://schemas.microsoft.com/office/drawing/2014/main" val="2800895045"/>
                  </a:ext>
                </a:extLst>
              </a:tr>
              <a:tr h="370840">
                <a:tc>
                  <a:txBody>
                    <a:bodyPr/>
                    <a:lstStyle/>
                    <a:p>
                      <a:pPr algn="ctr"/>
                      <a:r>
                        <a:rPr lang="nb-NO" b="1" dirty="0"/>
                        <a:t>38</a:t>
                      </a:r>
                    </a:p>
                    <a:p>
                      <a:pPr algn="ctr"/>
                      <a:r>
                        <a:rPr lang="nb-NO" sz="1100" b="1" dirty="0"/>
                        <a:t>Brannvern-uken</a:t>
                      </a:r>
                    </a:p>
                  </a:txBody>
                  <a:tcPr/>
                </a:tc>
                <a:tc>
                  <a:txBody>
                    <a:bodyPr/>
                    <a:lstStyle/>
                    <a:p>
                      <a:r>
                        <a:rPr lang="nb-NO" sz="1800" dirty="0"/>
                        <a:t>14</a:t>
                      </a:r>
                    </a:p>
                  </a:txBody>
                  <a:tcPr/>
                </a:tc>
                <a:tc>
                  <a:txBody>
                    <a:bodyPr/>
                    <a:lstStyle/>
                    <a:p>
                      <a:r>
                        <a:rPr lang="nb-NO" sz="1800" dirty="0"/>
                        <a:t>15</a:t>
                      </a:r>
                    </a:p>
                  </a:txBody>
                  <a:tcPr/>
                </a:tc>
                <a:tc>
                  <a:txBody>
                    <a:bodyPr/>
                    <a:lstStyle/>
                    <a:p>
                      <a:r>
                        <a:rPr lang="nb-NO" sz="1800" dirty="0"/>
                        <a:t>16</a:t>
                      </a:r>
                    </a:p>
                  </a:txBody>
                  <a:tcPr/>
                </a:tc>
                <a:tc>
                  <a:txBody>
                    <a:bodyPr/>
                    <a:lstStyle/>
                    <a:p>
                      <a:r>
                        <a:rPr lang="nb-NO" sz="1800" dirty="0"/>
                        <a:t>17</a:t>
                      </a:r>
                    </a:p>
                  </a:txBody>
                  <a:tcPr/>
                </a:tc>
                <a:tc>
                  <a:txBody>
                    <a:bodyPr/>
                    <a:lstStyle/>
                    <a:p>
                      <a:r>
                        <a:rPr lang="nb-NO" sz="1800" dirty="0"/>
                        <a:t>18</a:t>
                      </a:r>
                    </a:p>
                  </a:txBody>
                  <a:tcPr/>
                </a:tc>
                <a:tc>
                  <a:txBody>
                    <a:bodyPr/>
                    <a:lstStyle/>
                    <a:p>
                      <a:r>
                        <a:rPr lang="nb-NO" sz="1800" dirty="0"/>
                        <a:t>19</a:t>
                      </a:r>
                    </a:p>
                  </a:txBody>
                  <a:tcPr/>
                </a:tc>
                <a:tc>
                  <a:txBody>
                    <a:bodyPr/>
                    <a:lstStyle/>
                    <a:p>
                      <a:r>
                        <a:rPr lang="nb-NO" sz="1800" dirty="0"/>
                        <a:t>20</a:t>
                      </a:r>
                    </a:p>
                  </a:txBody>
                  <a:tcPr/>
                </a:tc>
                <a:extLst>
                  <a:ext uri="{0D108BD9-81ED-4DB2-BD59-A6C34878D82A}">
                    <a16:rowId xmlns:a16="http://schemas.microsoft.com/office/drawing/2014/main" val="1892964418"/>
                  </a:ext>
                </a:extLst>
              </a:tr>
              <a:tr h="370840">
                <a:tc>
                  <a:txBody>
                    <a:bodyPr/>
                    <a:lstStyle/>
                    <a:p>
                      <a:pPr algn="ctr"/>
                      <a:r>
                        <a:rPr lang="nb-NO" b="1" dirty="0"/>
                        <a:t>39</a:t>
                      </a:r>
                    </a:p>
                  </a:txBody>
                  <a:tcPr/>
                </a:tc>
                <a:tc>
                  <a:txBody>
                    <a:bodyPr/>
                    <a:lstStyle/>
                    <a:p>
                      <a:r>
                        <a:rPr lang="nb-NO" sz="1800" dirty="0"/>
                        <a:t>21</a:t>
                      </a:r>
                    </a:p>
                    <a:p>
                      <a:r>
                        <a:rPr lang="nb-NO" sz="1400" dirty="0"/>
                        <a:t>Foreldremøte Minken og Harespretten </a:t>
                      </a:r>
                      <a:r>
                        <a:rPr lang="nb-NO" sz="1400" dirty="0" err="1"/>
                        <a:t>kl</a:t>
                      </a:r>
                      <a:r>
                        <a:rPr lang="nb-NO" sz="1400" dirty="0"/>
                        <a:t> 18.00</a:t>
                      </a:r>
                    </a:p>
                  </a:txBody>
                  <a:tcPr/>
                </a:tc>
                <a:tc>
                  <a:txBody>
                    <a:bodyPr/>
                    <a:lstStyle/>
                    <a:p>
                      <a:r>
                        <a:rPr lang="nb-NO" sz="1800" dirty="0"/>
                        <a:t>22</a:t>
                      </a:r>
                    </a:p>
                    <a:p>
                      <a:r>
                        <a:rPr lang="nb-NO" sz="1400" dirty="0"/>
                        <a:t>Foreldremøte Ekorna og Revehiet </a:t>
                      </a:r>
                      <a:r>
                        <a:rPr lang="nb-NO" sz="1400" dirty="0" err="1"/>
                        <a:t>kl</a:t>
                      </a:r>
                      <a:r>
                        <a:rPr lang="nb-NO" sz="1400" dirty="0"/>
                        <a:t> 18.00</a:t>
                      </a:r>
                    </a:p>
                  </a:txBody>
                  <a:tcPr/>
                </a:tc>
                <a:tc>
                  <a:txBody>
                    <a:bodyPr/>
                    <a:lstStyle/>
                    <a:p>
                      <a:r>
                        <a:rPr lang="nb-NO" sz="1800" dirty="0"/>
                        <a:t>23</a:t>
                      </a:r>
                      <a:endParaRPr lang="nb-NO" sz="1400" dirty="0"/>
                    </a:p>
                  </a:txBody>
                  <a:tcPr/>
                </a:tc>
                <a:tc>
                  <a:txBody>
                    <a:bodyPr/>
                    <a:lstStyle/>
                    <a:p>
                      <a:r>
                        <a:rPr lang="nb-NO" sz="1800" dirty="0"/>
                        <a:t>24</a:t>
                      </a:r>
                      <a:endParaRPr lang="nb-NO" sz="1400" dirty="0"/>
                    </a:p>
                  </a:txBody>
                  <a:tcPr/>
                </a:tc>
                <a:tc>
                  <a:txBody>
                    <a:bodyPr/>
                    <a:lstStyle/>
                    <a:p>
                      <a:r>
                        <a:rPr lang="nb-NO" sz="1800" dirty="0"/>
                        <a:t>25</a:t>
                      </a:r>
                    </a:p>
                  </a:txBody>
                  <a:tcPr/>
                </a:tc>
                <a:tc>
                  <a:txBody>
                    <a:bodyPr/>
                    <a:lstStyle/>
                    <a:p>
                      <a:r>
                        <a:rPr lang="nb-NO" sz="1800" dirty="0"/>
                        <a:t>26</a:t>
                      </a:r>
                    </a:p>
                  </a:txBody>
                  <a:tcPr/>
                </a:tc>
                <a:tc>
                  <a:txBody>
                    <a:bodyPr/>
                    <a:lstStyle/>
                    <a:p>
                      <a:r>
                        <a:rPr lang="nb-NO" sz="1800" dirty="0"/>
                        <a:t>27</a:t>
                      </a:r>
                    </a:p>
                  </a:txBody>
                  <a:tcPr/>
                </a:tc>
                <a:extLst>
                  <a:ext uri="{0D108BD9-81ED-4DB2-BD59-A6C34878D82A}">
                    <a16:rowId xmlns:a16="http://schemas.microsoft.com/office/drawing/2014/main" val="2445415716"/>
                  </a:ext>
                </a:extLst>
              </a:tr>
              <a:tr h="370840">
                <a:tc>
                  <a:txBody>
                    <a:bodyPr/>
                    <a:lstStyle/>
                    <a:p>
                      <a:pPr algn="ctr"/>
                      <a:r>
                        <a:rPr lang="nb-NO" b="1" dirty="0"/>
                        <a:t>40</a:t>
                      </a:r>
                    </a:p>
                    <a:p>
                      <a:pPr algn="ctr"/>
                      <a:r>
                        <a:rPr lang="nb-NO" sz="1100" b="1" dirty="0"/>
                        <a:t>Skolens høstferie</a:t>
                      </a:r>
                    </a:p>
                  </a:txBody>
                  <a:tcPr/>
                </a:tc>
                <a:tc>
                  <a:txBody>
                    <a:bodyPr/>
                    <a:lstStyle/>
                    <a:p>
                      <a:r>
                        <a:rPr lang="nb-NO" sz="1800" dirty="0">
                          <a:solidFill>
                            <a:schemeClr val="tx1"/>
                          </a:solidFill>
                        </a:rPr>
                        <a:t>28</a:t>
                      </a:r>
                    </a:p>
                  </a:txBody>
                  <a:tcPr/>
                </a:tc>
                <a:tc>
                  <a:txBody>
                    <a:bodyPr/>
                    <a:lstStyle/>
                    <a:p>
                      <a:r>
                        <a:rPr lang="nb-NO" sz="1800" dirty="0"/>
                        <a:t>29</a:t>
                      </a:r>
                    </a:p>
                  </a:txBody>
                  <a:tcPr/>
                </a:tc>
                <a:tc>
                  <a:txBody>
                    <a:bodyPr/>
                    <a:lstStyle/>
                    <a:p>
                      <a:r>
                        <a:rPr lang="nb-NO" sz="1800" dirty="0"/>
                        <a:t>30</a:t>
                      </a:r>
                    </a:p>
                  </a:txBody>
                  <a:tcPr/>
                </a:tc>
                <a:tc>
                  <a:txBody>
                    <a:bodyPr/>
                    <a:lstStyle/>
                    <a:p>
                      <a:endParaRPr lang="nb-NO" sz="1800" dirty="0"/>
                    </a:p>
                  </a:txBody>
                  <a:tcPr/>
                </a:tc>
                <a:tc>
                  <a:txBody>
                    <a:bodyPr/>
                    <a:lstStyle/>
                    <a:p>
                      <a:endParaRPr lang="nb-NO" sz="1800" dirty="0"/>
                    </a:p>
                  </a:txBody>
                  <a:tcPr/>
                </a:tc>
                <a:tc>
                  <a:txBody>
                    <a:bodyPr/>
                    <a:lstStyle/>
                    <a:p>
                      <a:endParaRPr lang="nb-NO" sz="1800" dirty="0"/>
                    </a:p>
                  </a:txBody>
                  <a:tcPr/>
                </a:tc>
                <a:tc>
                  <a:txBody>
                    <a:bodyPr/>
                    <a:lstStyle/>
                    <a:p>
                      <a:endParaRPr lang="nb-NO" sz="1800" dirty="0"/>
                    </a:p>
                  </a:txBody>
                  <a:tcPr/>
                </a:tc>
                <a:extLst>
                  <a:ext uri="{0D108BD9-81ED-4DB2-BD59-A6C34878D82A}">
                    <a16:rowId xmlns:a16="http://schemas.microsoft.com/office/drawing/2014/main" val="658485585"/>
                  </a:ext>
                </a:extLst>
              </a:tr>
              <a:tr h="370840">
                <a:tc>
                  <a:txBody>
                    <a:bodyPr/>
                    <a:lstStyle/>
                    <a:p>
                      <a:pPr algn="ctr"/>
                      <a:endParaRPr lang="nb-NO" sz="1100" b="1" dirty="0"/>
                    </a:p>
                  </a:txBody>
                  <a:tcPr/>
                </a:tc>
                <a:tc>
                  <a:txBody>
                    <a:bodyPr/>
                    <a:lstStyle/>
                    <a:p>
                      <a:endParaRPr lang="nb-NO" sz="1800" dirty="0">
                        <a:solidFill>
                          <a:schemeClr val="tx1"/>
                        </a:solidFill>
                      </a:endParaRPr>
                    </a:p>
                  </a:txBody>
                  <a:tcPr/>
                </a:tc>
                <a:tc>
                  <a:txBody>
                    <a:bodyPr/>
                    <a:lstStyle/>
                    <a:p>
                      <a:endParaRPr lang="nb-NO" dirty="0"/>
                    </a:p>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560690361"/>
                  </a:ext>
                </a:extLst>
              </a:tr>
            </a:tbl>
          </a:graphicData>
        </a:graphic>
      </p:graphicFrame>
      <p:sp>
        <p:nvSpPr>
          <p:cNvPr id="3" name="Plassholder for lysbildenummer 2">
            <a:extLst>
              <a:ext uri="{FF2B5EF4-FFF2-40B4-BE49-F238E27FC236}">
                <a16:creationId xmlns:a16="http://schemas.microsoft.com/office/drawing/2014/main" id="{F4BDE371-B0C2-CD43-A476-41E1E3F09B82}"/>
              </a:ext>
            </a:extLst>
          </p:cNvPr>
          <p:cNvSpPr>
            <a:spLocks noGrp="1"/>
          </p:cNvSpPr>
          <p:nvPr>
            <p:ph type="sldNum" sz="quarter" idx="12"/>
          </p:nvPr>
        </p:nvSpPr>
        <p:spPr/>
        <p:txBody>
          <a:bodyPr/>
          <a:lstStyle/>
          <a:p>
            <a:fld id="{51845F5A-061D-4825-9AE9-D7794091C6CF}" type="slidenum">
              <a:rPr lang="en-US" smtClean="0"/>
              <a:t>6</a:t>
            </a:fld>
            <a:endParaRPr lang="en-US"/>
          </a:p>
        </p:txBody>
      </p:sp>
      <p:pic>
        <p:nvPicPr>
          <p:cNvPr id="5" name="Bilde 4"/>
          <p:cNvPicPr>
            <a:picLocks noChangeAspect="1"/>
          </p:cNvPicPr>
          <p:nvPr/>
        </p:nvPicPr>
        <p:blipFill>
          <a:blip r:embed="rId2"/>
          <a:srcRect/>
          <a:stretch/>
        </p:blipFill>
        <p:spPr>
          <a:xfrm>
            <a:off x="7688920" y="55301"/>
            <a:ext cx="1558967" cy="1954503"/>
          </a:xfrm>
          <a:prstGeom prst="rect">
            <a:avLst/>
          </a:prstGeom>
        </p:spPr>
      </p:pic>
      <p:pic>
        <p:nvPicPr>
          <p:cNvPr id="6" name="Bilde 5"/>
          <p:cNvPicPr>
            <a:picLocks noChangeAspect="1"/>
          </p:cNvPicPr>
          <p:nvPr/>
        </p:nvPicPr>
        <p:blipFill>
          <a:blip r:embed="rId3"/>
          <a:srcRect/>
          <a:stretch/>
        </p:blipFill>
        <p:spPr>
          <a:xfrm>
            <a:off x="941268" y="77060"/>
            <a:ext cx="1524667" cy="1859351"/>
          </a:xfrm>
          <a:prstGeom prst="rect">
            <a:avLst/>
          </a:prstGeom>
        </p:spPr>
      </p:pic>
      <p:pic>
        <p:nvPicPr>
          <p:cNvPr id="8" name="Bild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526814" y="313356"/>
            <a:ext cx="1723918" cy="1292939"/>
          </a:xfrm>
          <a:prstGeom prst="rect">
            <a:avLst/>
          </a:prstGeom>
        </p:spPr>
      </p:pic>
    </p:spTree>
    <p:extLst>
      <p:ext uri="{BB962C8B-B14F-4D97-AF65-F5344CB8AC3E}">
        <p14:creationId xmlns:p14="http://schemas.microsoft.com/office/powerpoint/2010/main" val="13440239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nummer 1">
            <a:extLst>
              <a:ext uri="{FF2B5EF4-FFF2-40B4-BE49-F238E27FC236}">
                <a16:creationId xmlns:a16="http://schemas.microsoft.com/office/drawing/2014/main" id="{92AD2EC4-AD7F-B640-BE4B-F384D198DD10}"/>
              </a:ext>
            </a:extLst>
          </p:cNvPr>
          <p:cNvSpPr>
            <a:spLocks noGrp="1"/>
          </p:cNvSpPr>
          <p:nvPr>
            <p:ph type="sldNum" sz="quarter" idx="12"/>
          </p:nvPr>
        </p:nvSpPr>
        <p:spPr/>
        <p:txBody>
          <a:bodyPr/>
          <a:lstStyle/>
          <a:p>
            <a:fld id="{51845F5A-061D-4825-9AE9-D7794091C6CF}" type="slidenum">
              <a:rPr lang="en-US" smtClean="0"/>
              <a:t>7</a:t>
            </a:fld>
            <a:endParaRPr lang="en-US"/>
          </a:p>
        </p:txBody>
      </p:sp>
      <p:sp>
        <p:nvSpPr>
          <p:cNvPr id="4" name="Rectangle 2">
            <a:extLst>
              <a:ext uri="{FF2B5EF4-FFF2-40B4-BE49-F238E27FC236}">
                <a16:creationId xmlns:a16="http://schemas.microsoft.com/office/drawing/2014/main" id="{F2CACA23-0421-2141-85CD-D854B5E9CA0C}"/>
              </a:ext>
            </a:extLst>
          </p:cNvPr>
          <p:cNvSpPr>
            <a:spLocks noChangeArrowheads="1"/>
          </p:cNvSpPr>
          <p:nvPr/>
        </p:nvSpPr>
        <p:spPr bwMode="auto">
          <a:xfrm>
            <a:off x="0" y="40978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sp>
        <p:nvSpPr>
          <p:cNvPr id="9" name="TekstSylinder 8">
            <a:extLst>
              <a:ext uri="{FF2B5EF4-FFF2-40B4-BE49-F238E27FC236}">
                <a16:creationId xmlns:a16="http://schemas.microsoft.com/office/drawing/2014/main" id="{BE6849CB-9338-6E96-5771-EED44E4E59AA}"/>
              </a:ext>
            </a:extLst>
          </p:cNvPr>
          <p:cNvSpPr txBox="1"/>
          <p:nvPr/>
        </p:nvSpPr>
        <p:spPr>
          <a:xfrm>
            <a:off x="6451145" y="110617"/>
            <a:ext cx="4706738" cy="3416320"/>
          </a:xfrm>
          <a:prstGeom prst="rect">
            <a:avLst/>
          </a:prstGeom>
          <a:noFill/>
        </p:spPr>
        <p:txBody>
          <a:bodyPr wrap="none" rtlCol="0">
            <a:spAutoFit/>
          </a:bodyPr>
          <a:lstStyle/>
          <a:p>
            <a:pPr algn="ctr">
              <a:defRPr/>
            </a:pPr>
            <a:r>
              <a:rPr lang="nb-NO" b="1" dirty="0"/>
              <a:t>Danning</a:t>
            </a:r>
          </a:p>
          <a:p>
            <a:pPr algn="ctr">
              <a:defRPr/>
            </a:pPr>
            <a:endParaRPr lang="nb-NO" b="1" dirty="0"/>
          </a:p>
          <a:p>
            <a:pPr>
              <a:defRPr/>
            </a:pPr>
            <a:r>
              <a:rPr lang="nb-NO" b="1" dirty="0"/>
              <a:t>Barnehagen skal fremme danning</a:t>
            </a:r>
          </a:p>
          <a:p>
            <a:pPr>
              <a:defRPr/>
            </a:pPr>
            <a:endParaRPr lang="nb-NO" dirty="0"/>
          </a:p>
          <a:p>
            <a:pPr marL="171450" indent="-171450">
              <a:buFont typeface="Arial" charset="0"/>
              <a:buChar char="•"/>
              <a:defRPr/>
            </a:pPr>
            <a:r>
              <a:rPr lang="nb-NO" sz="1400" dirty="0"/>
              <a:t>Støtte barna i å forholde seg prøvende og nysgjerrige </a:t>
            </a:r>
          </a:p>
          <a:p>
            <a:pPr>
              <a:defRPr/>
            </a:pPr>
            <a:r>
              <a:rPr lang="nb-NO" sz="1400" dirty="0"/>
              <a:t>   til omverdenen</a:t>
            </a:r>
          </a:p>
          <a:p>
            <a:pPr marL="171450" indent="-171450">
              <a:buFont typeface="Arial" charset="0"/>
              <a:buChar char="•"/>
              <a:defRPr/>
            </a:pPr>
            <a:r>
              <a:rPr lang="nb-NO" sz="1400" dirty="0"/>
              <a:t>Legge grunnlag for modig og selvstendig deltakelse</a:t>
            </a:r>
          </a:p>
          <a:p>
            <a:pPr marL="171450" indent="-171450">
              <a:buFont typeface="Arial" charset="0"/>
              <a:buChar char="•"/>
              <a:defRPr/>
            </a:pPr>
            <a:r>
              <a:rPr lang="nb-NO" sz="1400" dirty="0"/>
              <a:t>Samhold og solidaritet</a:t>
            </a:r>
          </a:p>
          <a:p>
            <a:pPr marL="171450" indent="-171450">
              <a:buFont typeface="Arial" charset="0"/>
              <a:buChar char="•"/>
              <a:defRPr/>
            </a:pPr>
            <a:r>
              <a:rPr lang="nb-NO" sz="1400" dirty="0"/>
              <a:t>Individuelle uttrykk og handlinger verdsettes</a:t>
            </a:r>
          </a:p>
          <a:p>
            <a:pPr marL="171450" indent="-171450">
              <a:buFont typeface="Arial" charset="0"/>
              <a:buChar char="•"/>
              <a:defRPr/>
            </a:pPr>
            <a:r>
              <a:rPr lang="nb-NO" sz="1400" dirty="0"/>
              <a:t>Felles verdier og normer i fellesskapet</a:t>
            </a:r>
          </a:p>
          <a:p>
            <a:pPr marL="171450" indent="-171450">
              <a:buFont typeface="Arial" charset="0"/>
              <a:buChar char="•"/>
              <a:defRPr/>
            </a:pPr>
            <a:r>
              <a:rPr lang="nb-NO" sz="1400" dirty="0"/>
              <a:t>Føle tilhørighet i samfunnet, naturen og kulturen</a:t>
            </a:r>
          </a:p>
          <a:p>
            <a:pPr marL="171450" indent="-171450">
              <a:buFont typeface="Arial" charset="0"/>
              <a:buChar char="•"/>
              <a:defRPr/>
            </a:pPr>
            <a:r>
              <a:rPr lang="nb-NO" sz="1400" dirty="0"/>
              <a:t>Utfordre barnas tenkning og invitere til </a:t>
            </a:r>
          </a:p>
          <a:p>
            <a:pPr>
              <a:defRPr/>
            </a:pPr>
            <a:r>
              <a:rPr lang="nb-NO" sz="1400" dirty="0"/>
              <a:t>   utforskende samtaler</a:t>
            </a:r>
          </a:p>
          <a:p>
            <a:endParaRPr lang="nb-NO" dirty="0"/>
          </a:p>
        </p:txBody>
      </p:sp>
      <p:sp>
        <p:nvSpPr>
          <p:cNvPr id="10" name="TekstSylinder 9">
            <a:extLst>
              <a:ext uri="{FF2B5EF4-FFF2-40B4-BE49-F238E27FC236}">
                <a16:creationId xmlns:a16="http://schemas.microsoft.com/office/drawing/2014/main" id="{A3F91C80-4EF4-D418-5482-7C6E02746607}"/>
              </a:ext>
            </a:extLst>
          </p:cNvPr>
          <p:cNvSpPr txBox="1"/>
          <p:nvPr/>
        </p:nvSpPr>
        <p:spPr>
          <a:xfrm>
            <a:off x="4466419" y="3564791"/>
            <a:ext cx="3259162" cy="3293209"/>
          </a:xfrm>
          <a:prstGeom prst="rect">
            <a:avLst/>
          </a:prstGeom>
          <a:noFill/>
        </p:spPr>
        <p:txBody>
          <a:bodyPr wrap="none" rtlCol="0">
            <a:spAutoFit/>
          </a:bodyPr>
          <a:lstStyle/>
          <a:p>
            <a:pPr algn="ctr">
              <a:defRPr/>
            </a:pPr>
            <a:r>
              <a:rPr lang="nb-NO" b="1" dirty="0"/>
              <a:t>Omsorg</a:t>
            </a:r>
          </a:p>
          <a:p>
            <a:pPr algn="ctr">
              <a:defRPr/>
            </a:pPr>
            <a:endParaRPr lang="nb-NO" b="1" dirty="0"/>
          </a:p>
          <a:p>
            <a:pPr>
              <a:defRPr/>
            </a:pPr>
            <a:r>
              <a:rPr lang="nb-NO" sz="1400" b="1" dirty="0"/>
              <a:t>Vi viser barna omsorg når vi:</a:t>
            </a:r>
          </a:p>
          <a:p>
            <a:pPr marL="285750" indent="-285750">
              <a:buFont typeface="Arial" charset="0"/>
              <a:buChar char="•"/>
              <a:defRPr/>
            </a:pPr>
            <a:r>
              <a:rPr lang="nb-NO" sz="1400" dirty="0"/>
              <a:t>Viser at vi er glad i dem</a:t>
            </a:r>
          </a:p>
          <a:p>
            <a:pPr marL="285750" indent="-285750">
              <a:buFont typeface="Arial" charset="0"/>
              <a:buChar char="•"/>
              <a:defRPr/>
            </a:pPr>
            <a:r>
              <a:rPr lang="nb-NO" sz="1400" dirty="0"/>
              <a:t>Lytter</a:t>
            </a:r>
          </a:p>
          <a:p>
            <a:pPr marL="285750" indent="-285750">
              <a:buFont typeface="Arial" charset="0"/>
              <a:buChar char="•"/>
              <a:defRPr/>
            </a:pPr>
            <a:r>
              <a:rPr lang="nb-NO" sz="1400" dirty="0"/>
              <a:t>Gir barna kroppskontakt</a:t>
            </a:r>
          </a:p>
          <a:p>
            <a:pPr marL="285750" indent="-285750">
              <a:buFont typeface="Arial" charset="0"/>
              <a:buChar char="•"/>
              <a:defRPr/>
            </a:pPr>
            <a:r>
              <a:rPr lang="nb-NO" sz="1400" dirty="0"/>
              <a:t>Ser hvert enkelt barn</a:t>
            </a:r>
          </a:p>
          <a:p>
            <a:pPr marL="285750" indent="-285750">
              <a:buFont typeface="Arial" charset="0"/>
              <a:buChar char="•"/>
              <a:defRPr/>
            </a:pPr>
            <a:r>
              <a:rPr lang="nb-NO" sz="1400" dirty="0"/>
              <a:t>Viser anerkjennelse og bekreftelse</a:t>
            </a:r>
          </a:p>
          <a:p>
            <a:pPr marL="285750" indent="-285750">
              <a:buFont typeface="Arial" charset="0"/>
              <a:buChar char="•"/>
              <a:defRPr/>
            </a:pPr>
            <a:r>
              <a:rPr lang="nb-NO" sz="1400" dirty="0"/>
              <a:t>Viser forståelse og toleranse</a:t>
            </a:r>
          </a:p>
          <a:p>
            <a:pPr marL="285750" indent="-285750">
              <a:buFont typeface="Arial" charset="0"/>
              <a:buChar char="•"/>
              <a:defRPr/>
            </a:pPr>
            <a:r>
              <a:rPr lang="nb-NO" sz="1400" dirty="0"/>
              <a:t>Setter grenser</a:t>
            </a:r>
          </a:p>
          <a:p>
            <a:pPr marL="285750" indent="-285750">
              <a:buFont typeface="Arial" charset="0"/>
              <a:buChar char="•"/>
              <a:defRPr/>
            </a:pPr>
            <a:r>
              <a:rPr lang="nb-NO" sz="1400" dirty="0"/>
              <a:t>Utfordrer dem</a:t>
            </a:r>
          </a:p>
          <a:p>
            <a:pPr marL="285750" indent="-285750">
              <a:buFont typeface="Arial" charset="0"/>
              <a:buChar char="•"/>
              <a:defRPr/>
            </a:pPr>
            <a:r>
              <a:rPr lang="nb-NO" sz="1400" dirty="0"/>
              <a:t>Dekker deres primærbehov</a:t>
            </a:r>
          </a:p>
          <a:p>
            <a:pPr marL="285750" indent="-285750">
              <a:buFont typeface="Arial" charset="0"/>
              <a:buChar char="•"/>
              <a:defRPr/>
            </a:pPr>
            <a:r>
              <a:rPr lang="nb-NO" sz="1400" dirty="0"/>
              <a:t>Gir trøst</a:t>
            </a:r>
          </a:p>
          <a:p>
            <a:endParaRPr lang="nb-NO" dirty="0"/>
          </a:p>
        </p:txBody>
      </p:sp>
      <p:pic>
        <p:nvPicPr>
          <p:cNvPr id="11" name="Bilde 10">
            <a:extLst>
              <a:ext uri="{FF2B5EF4-FFF2-40B4-BE49-F238E27FC236}">
                <a16:creationId xmlns:a16="http://schemas.microsoft.com/office/drawing/2014/main" id="{5646DD49-787F-16F1-35CF-028C0D1D201A}"/>
              </a:ext>
            </a:extLst>
          </p:cNvPr>
          <p:cNvPicPr>
            <a:picLocks noChangeAspect="1"/>
          </p:cNvPicPr>
          <p:nvPr/>
        </p:nvPicPr>
        <p:blipFill>
          <a:blip r:embed="rId2"/>
          <a:srcRect t="24291" b="24291"/>
          <a:stretch/>
        </p:blipFill>
        <p:spPr>
          <a:xfrm>
            <a:off x="-9116" y="0"/>
            <a:ext cx="6105116" cy="4191736"/>
          </a:xfrm>
          <a:custGeom>
            <a:avLst/>
            <a:gdLst/>
            <a:ahLst/>
            <a:cxnLst/>
            <a:rect l="l" t="t" r="r" b="b"/>
            <a:pathLst>
              <a:path w="6105136" h="4191746">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007468" y="4190779"/>
                  <a:pt x="1790648" y="4201115"/>
                  <a:pt x="1535079" y="4190306"/>
                </a:cubicBez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p:spPr>
      </p:pic>
    </p:spTree>
    <p:extLst>
      <p:ext uri="{BB962C8B-B14F-4D97-AF65-F5344CB8AC3E}">
        <p14:creationId xmlns:p14="http://schemas.microsoft.com/office/powerpoint/2010/main" val="25705205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4F5F393-A1DB-D94E-B495-4274017F55ED}"/>
              </a:ext>
            </a:extLst>
          </p:cNvPr>
          <p:cNvSpPr>
            <a:spLocks noGrp="1"/>
          </p:cNvSpPr>
          <p:nvPr>
            <p:ph type="title"/>
          </p:nvPr>
        </p:nvSpPr>
        <p:spPr/>
        <p:txBody>
          <a:bodyPr/>
          <a:lstStyle/>
          <a:p>
            <a:pPr algn="ctr"/>
            <a:r>
              <a:rPr lang="nb-NO" b="1" dirty="0"/>
              <a:t>Oktober</a:t>
            </a:r>
          </a:p>
        </p:txBody>
      </p:sp>
      <p:graphicFrame>
        <p:nvGraphicFramePr>
          <p:cNvPr id="4" name="Plassholder for innhold 3">
            <a:extLst>
              <a:ext uri="{FF2B5EF4-FFF2-40B4-BE49-F238E27FC236}">
                <a16:creationId xmlns:a16="http://schemas.microsoft.com/office/drawing/2014/main" id="{D06104B5-10EF-1149-AF68-C29C7EBC09B6}"/>
              </a:ext>
            </a:extLst>
          </p:cNvPr>
          <p:cNvGraphicFramePr>
            <a:graphicFrameLocks noGrp="1"/>
          </p:cNvGraphicFramePr>
          <p:nvPr>
            <p:ph idx="1"/>
            <p:extLst>
              <p:ext uri="{D42A27DB-BD31-4B8C-83A1-F6EECF244321}">
                <p14:modId xmlns:p14="http://schemas.microsoft.com/office/powerpoint/2010/main" val="1020975273"/>
              </p:ext>
            </p:extLst>
          </p:nvPr>
        </p:nvGraphicFramePr>
        <p:xfrm>
          <a:off x="677334" y="1930400"/>
          <a:ext cx="8905261" cy="4272280"/>
        </p:xfrm>
        <a:graphic>
          <a:graphicData uri="http://schemas.openxmlformats.org/drawingml/2006/table">
            <a:tbl>
              <a:tblPr firstRow="1" bandRow="1">
                <a:tableStyleId>{8A107856-5554-42FB-B03E-39F5DBC370BA}</a:tableStyleId>
              </a:tblPr>
              <a:tblGrid>
                <a:gridCol w="1074539">
                  <a:extLst>
                    <a:ext uri="{9D8B030D-6E8A-4147-A177-3AD203B41FA5}">
                      <a16:colId xmlns:a16="http://schemas.microsoft.com/office/drawing/2014/main" val="1973744850"/>
                    </a:ext>
                  </a:extLst>
                </a:gridCol>
                <a:gridCol w="1074539">
                  <a:extLst>
                    <a:ext uri="{9D8B030D-6E8A-4147-A177-3AD203B41FA5}">
                      <a16:colId xmlns:a16="http://schemas.microsoft.com/office/drawing/2014/main" val="626723146"/>
                    </a:ext>
                  </a:extLst>
                </a:gridCol>
                <a:gridCol w="1245858">
                  <a:extLst>
                    <a:ext uri="{9D8B030D-6E8A-4147-A177-3AD203B41FA5}">
                      <a16:colId xmlns:a16="http://schemas.microsoft.com/office/drawing/2014/main" val="4271324907"/>
                    </a:ext>
                  </a:extLst>
                </a:gridCol>
                <a:gridCol w="1212169">
                  <a:extLst>
                    <a:ext uri="{9D8B030D-6E8A-4147-A177-3AD203B41FA5}">
                      <a16:colId xmlns:a16="http://schemas.microsoft.com/office/drawing/2014/main" val="3624689073"/>
                    </a:ext>
                  </a:extLst>
                </a:gridCol>
                <a:gridCol w="1074539">
                  <a:extLst>
                    <a:ext uri="{9D8B030D-6E8A-4147-A177-3AD203B41FA5}">
                      <a16:colId xmlns:a16="http://schemas.microsoft.com/office/drawing/2014/main" val="2866483637"/>
                    </a:ext>
                  </a:extLst>
                </a:gridCol>
                <a:gridCol w="1074539">
                  <a:extLst>
                    <a:ext uri="{9D8B030D-6E8A-4147-A177-3AD203B41FA5}">
                      <a16:colId xmlns:a16="http://schemas.microsoft.com/office/drawing/2014/main" val="1333835109"/>
                    </a:ext>
                  </a:extLst>
                </a:gridCol>
                <a:gridCol w="1074539">
                  <a:extLst>
                    <a:ext uri="{9D8B030D-6E8A-4147-A177-3AD203B41FA5}">
                      <a16:colId xmlns:a16="http://schemas.microsoft.com/office/drawing/2014/main" val="3841342357"/>
                    </a:ext>
                  </a:extLst>
                </a:gridCol>
                <a:gridCol w="1074539">
                  <a:extLst>
                    <a:ext uri="{9D8B030D-6E8A-4147-A177-3AD203B41FA5}">
                      <a16:colId xmlns:a16="http://schemas.microsoft.com/office/drawing/2014/main" val="2379032266"/>
                    </a:ext>
                  </a:extLst>
                </a:gridCol>
              </a:tblGrid>
              <a:tr h="370840">
                <a:tc>
                  <a:txBody>
                    <a:bodyPr/>
                    <a:lstStyle/>
                    <a:p>
                      <a:r>
                        <a:rPr lang="nb-NO" dirty="0"/>
                        <a:t>Uke</a:t>
                      </a:r>
                    </a:p>
                  </a:txBody>
                  <a:tcPr marL="74750" marR="74750"/>
                </a:tc>
                <a:tc>
                  <a:txBody>
                    <a:bodyPr/>
                    <a:lstStyle/>
                    <a:p>
                      <a:r>
                        <a:rPr lang="nb-NO" dirty="0"/>
                        <a:t>Mandag</a:t>
                      </a:r>
                    </a:p>
                  </a:txBody>
                  <a:tcPr marL="74750" marR="74750"/>
                </a:tc>
                <a:tc>
                  <a:txBody>
                    <a:bodyPr/>
                    <a:lstStyle/>
                    <a:p>
                      <a:r>
                        <a:rPr lang="nb-NO" dirty="0"/>
                        <a:t>Tirsdag</a:t>
                      </a:r>
                    </a:p>
                  </a:txBody>
                  <a:tcPr marL="74750" marR="74750"/>
                </a:tc>
                <a:tc>
                  <a:txBody>
                    <a:bodyPr/>
                    <a:lstStyle/>
                    <a:p>
                      <a:r>
                        <a:rPr lang="nb-NO" dirty="0"/>
                        <a:t>Onsdag</a:t>
                      </a:r>
                    </a:p>
                  </a:txBody>
                  <a:tcPr marL="74750" marR="74750"/>
                </a:tc>
                <a:tc>
                  <a:txBody>
                    <a:bodyPr/>
                    <a:lstStyle/>
                    <a:p>
                      <a:r>
                        <a:rPr lang="nb-NO" dirty="0"/>
                        <a:t>Torsdag</a:t>
                      </a:r>
                    </a:p>
                  </a:txBody>
                  <a:tcPr marL="74750" marR="74750"/>
                </a:tc>
                <a:tc>
                  <a:txBody>
                    <a:bodyPr/>
                    <a:lstStyle/>
                    <a:p>
                      <a:r>
                        <a:rPr lang="nb-NO" dirty="0"/>
                        <a:t>Fredag</a:t>
                      </a:r>
                    </a:p>
                  </a:txBody>
                  <a:tcPr marL="74750" marR="74750"/>
                </a:tc>
                <a:tc>
                  <a:txBody>
                    <a:bodyPr/>
                    <a:lstStyle/>
                    <a:p>
                      <a:r>
                        <a:rPr lang="nb-NO" dirty="0"/>
                        <a:t>Lørdag</a:t>
                      </a:r>
                    </a:p>
                  </a:txBody>
                  <a:tcPr marL="74750" marR="74750"/>
                </a:tc>
                <a:tc>
                  <a:txBody>
                    <a:bodyPr/>
                    <a:lstStyle/>
                    <a:p>
                      <a:r>
                        <a:rPr lang="nb-NO" dirty="0"/>
                        <a:t>Søndag</a:t>
                      </a:r>
                    </a:p>
                  </a:txBody>
                  <a:tcPr marL="74750" marR="74750"/>
                </a:tc>
                <a:extLst>
                  <a:ext uri="{0D108BD9-81ED-4DB2-BD59-A6C34878D82A}">
                    <a16:rowId xmlns:a16="http://schemas.microsoft.com/office/drawing/2014/main" val="2132184422"/>
                  </a:ext>
                </a:extLst>
              </a:tr>
              <a:tr h="370840">
                <a:tc>
                  <a:txBody>
                    <a:bodyPr/>
                    <a:lstStyle/>
                    <a:p>
                      <a:pPr algn="ctr"/>
                      <a:r>
                        <a:rPr lang="nb-NO" b="1" dirty="0"/>
                        <a:t>40</a:t>
                      </a:r>
                    </a:p>
                    <a:p>
                      <a:pPr algn="ctr"/>
                      <a:r>
                        <a:rPr lang="nb-NO" sz="1200" b="1" dirty="0"/>
                        <a:t>Skolens høstferie</a:t>
                      </a:r>
                    </a:p>
                  </a:txBody>
                  <a:tcPr marL="74750" marR="74750"/>
                </a:tc>
                <a:tc>
                  <a:txBody>
                    <a:bodyPr/>
                    <a:lstStyle/>
                    <a:p>
                      <a:endParaRPr lang="nb-NO" dirty="0"/>
                    </a:p>
                  </a:txBody>
                  <a:tcPr marL="74750" marR="74750"/>
                </a:tc>
                <a:tc>
                  <a:txBody>
                    <a:bodyPr/>
                    <a:lstStyle/>
                    <a:p>
                      <a:endParaRPr lang="nb-NO" dirty="0"/>
                    </a:p>
                  </a:txBody>
                  <a:tcPr marL="74750" marR="74750"/>
                </a:tc>
                <a:tc>
                  <a:txBody>
                    <a:bodyPr/>
                    <a:lstStyle/>
                    <a:p>
                      <a:endParaRPr lang="nb-NO" dirty="0"/>
                    </a:p>
                  </a:txBody>
                  <a:tcPr marL="74750" marR="74750"/>
                </a:tc>
                <a:tc>
                  <a:txBody>
                    <a:bodyPr/>
                    <a:lstStyle/>
                    <a:p>
                      <a:r>
                        <a:rPr lang="nb-NO" dirty="0"/>
                        <a:t>1</a:t>
                      </a:r>
                    </a:p>
                  </a:txBody>
                  <a:tcPr marL="74750" marR="74750"/>
                </a:tc>
                <a:tc>
                  <a:txBody>
                    <a:bodyPr/>
                    <a:lstStyle/>
                    <a:p>
                      <a:r>
                        <a:rPr lang="nb-NO" dirty="0"/>
                        <a:t>2</a:t>
                      </a:r>
                    </a:p>
                  </a:txBody>
                  <a:tcPr marL="74750" marR="74750"/>
                </a:tc>
                <a:tc>
                  <a:txBody>
                    <a:bodyPr/>
                    <a:lstStyle/>
                    <a:p>
                      <a:r>
                        <a:rPr lang="nb-NO" dirty="0"/>
                        <a:t>3</a:t>
                      </a:r>
                    </a:p>
                  </a:txBody>
                  <a:tcPr marL="74750" marR="74750"/>
                </a:tc>
                <a:tc>
                  <a:txBody>
                    <a:bodyPr/>
                    <a:lstStyle/>
                    <a:p>
                      <a:r>
                        <a:rPr lang="nb-NO" dirty="0"/>
                        <a:t>4</a:t>
                      </a:r>
                    </a:p>
                  </a:txBody>
                  <a:tcPr marL="74750" marR="74750"/>
                </a:tc>
                <a:extLst>
                  <a:ext uri="{0D108BD9-81ED-4DB2-BD59-A6C34878D82A}">
                    <a16:rowId xmlns:a16="http://schemas.microsoft.com/office/drawing/2014/main" val="3498845678"/>
                  </a:ext>
                </a:extLst>
              </a:tr>
              <a:tr h="370840">
                <a:tc>
                  <a:txBody>
                    <a:bodyPr/>
                    <a:lstStyle/>
                    <a:p>
                      <a:pPr algn="ctr"/>
                      <a:r>
                        <a:rPr lang="nb-NO" b="1" dirty="0"/>
                        <a:t>41</a:t>
                      </a:r>
                    </a:p>
                    <a:p>
                      <a:pPr algn="ctr"/>
                      <a:endParaRPr lang="nb-NO" b="1" dirty="0"/>
                    </a:p>
                  </a:txBody>
                  <a:tcPr marL="74750" marR="74750"/>
                </a:tc>
                <a:tc>
                  <a:txBody>
                    <a:bodyPr/>
                    <a:lstStyle/>
                    <a:p>
                      <a:r>
                        <a:rPr lang="nb-NO" dirty="0"/>
                        <a:t>5</a:t>
                      </a:r>
                    </a:p>
                  </a:txBody>
                  <a:tcPr marL="74750" marR="74750"/>
                </a:tc>
                <a:tc>
                  <a:txBody>
                    <a:bodyPr/>
                    <a:lstStyle/>
                    <a:p>
                      <a:r>
                        <a:rPr lang="nb-NO" dirty="0"/>
                        <a:t>6</a:t>
                      </a:r>
                    </a:p>
                  </a:txBody>
                  <a:tcPr marL="74750" marR="74750"/>
                </a:tc>
                <a:tc>
                  <a:txBody>
                    <a:bodyPr/>
                    <a:lstStyle/>
                    <a:p>
                      <a:r>
                        <a:rPr lang="nb-NO" dirty="0"/>
                        <a:t>7</a:t>
                      </a:r>
                    </a:p>
                  </a:txBody>
                  <a:tcPr marL="74750" marR="74750"/>
                </a:tc>
                <a:tc>
                  <a:txBody>
                    <a:bodyPr/>
                    <a:lstStyle/>
                    <a:p>
                      <a:r>
                        <a:rPr lang="nb-NO" dirty="0"/>
                        <a:t>8</a:t>
                      </a:r>
                    </a:p>
                  </a:txBody>
                  <a:tcPr marL="74750" marR="74750"/>
                </a:tc>
                <a:tc>
                  <a:txBody>
                    <a:bodyPr/>
                    <a:lstStyle/>
                    <a:p>
                      <a:r>
                        <a:rPr lang="nb-NO" dirty="0"/>
                        <a:t>9</a:t>
                      </a:r>
                    </a:p>
                  </a:txBody>
                  <a:tcPr marL="74750" marR="74750"/>
                </a:tc>
                <a:tc>
                  <a:txBody>
                    <a:bodyPr/>
                    <a:lstStyle/>
                    <a:p>
                      <a:r>
                        <a:rPr lang="nb-NO" dirty="0"/>
                        <a:t>10</a:t>
                      </a:r>
                    </a:p>
                  </a:txBody>
                  <a:tcPr marL="74750" marR="74750"/>
                </a:tc>
                <a:tc>
                  <a:txBody>
                    <a:bodyPr/>
                    <a:lstStyle/>
                    <a:p>
                      <a:r>
                        <a:rPr lang="nb-NO" dirty="0"/>
                        <a:t>11</a:t>
                      </a:r>
                    </a:p>
                  </a:txBody>
                  <a:tcPr marL="74750" marR="74750"/>
                </a:tc>
                <a:extLst>
                  <a:ext uri="{0D108BD9-81ED-4DB2-BD59-A6C34878D82A}">
                    <a16:rowId xmlns:a16="http://schemas.microsoft.com/office/drawing/2014/main" val="4207350451"/>
                  </a:ext>
                </a:extLst>
              </a:tr>
              <a:tr h="370840">
                <a:tc>
                  <a:txBody>
                    <a:bodyPr/>
                    <a:lstStyle/>
                    <a:p>
                      <a:pPr algn="ctr"/>
                      <a:r>
                        <a:rPr lang="nb-NO" b="1" dirty="0"/>
                        <a:t>42</a:t>
                      </a:r>
                    </a:p>
                    <a:p>
                      <a:pPr algn="ctr"/>
                      <a:endParaRPr lang="nb-NO" b="1" dirty="0"/>
                    </a:p>
                  </a:txBody>
                  <a:tcPr marL="74750" marR="74750"/>
                </a:tc>
                <a:tc>
                  <a:txBody>
                    <a:bodyPr/>
                    <a:lstStyle/>
                    <a:p>
                      <a:r>
                        <a:rPr lang="nb-NO" dirty="0"/>
                        <a:t>12</a:t>
                      </a:r>
                    </a:p>
                  </a:txBody>
                  <a:tcPr marL="74750" marR="74750"/>
                </a:tc>
                <a:tc>
                  <a:txBody>
                    <a:bodyPr/>
                    <a:lstStyle/>
                    <a:p>
                      <a:r>
                        <a:rPr lang="nb-NO" dirty="0"/>
                        <a:t>13</a:t>
                      </a:r>
                    </a:p>
                  </a:txBody>
                  <a:tcPr marL="74750" marR="74750"/>
                </a:tc>
                <a:tc>
                  <a:txBody>
                    <a:bodyPr/>
                    <a:lstStyle/>
                    <a:p>
                      <a:r>
                        <a:rPr lang="nb-NO" dirty="0"/>
                        <a:t>14</a:t>
                      </a:r>
                    </a:p>
                  </a:txBody>
                  <a:tcPr marL="74750" marR="74750"/>
                </a:tc>
                <a:tc>
                  <a:txBody>
                    <a:bodyPr/>
                    <a:lstStyle/>
                    <a:p>
                      <a:r>
                        <a:rPr lang="nb-NO" sz="1800" dirty="0"/>
                        <a:t>15</a:t>
                      </a:r>
                    </a:p>
                  </a:txBody>
                  <a:tcPr marL="74750" marR="74750"/>
                </a:tc>
                <a:tc>
                  <a:txBody>
                    <a:bodyPr/>
                    <a:lstStyle/>
                    <a:p>
                      <a:r>
                        <a:rPr lang="nb-NO" dirty="0"/>
                        <a:t>16</a:t>
                      </a:r>
                    </a:p>
                  </a:txBody>
                  <a:tcPr marL="74750" marR="74750"/>
                </a:tc>
                <a:tc>
                  <a:txBody>
                    <a:bodyPr/>
                    <a:lstStyle/>
                    <a:p>
                      <a:r>
                        <a:rPr lang="nb-NO" dirty="0"/>
                        <a:t>17</a:t>
                      </a:r>
                    </a:p>
                  </a:txBody>
                  <a:tcPr marL="74750" marR="74750"/>
                </a:tc>
                <a:tc>
                  <a:txBody>
                    <a:bodyPr/>
                    <a:lstStyle/>
                    <a:p>
                      <a:r>
                        <a:rPr lang="nb-NO" sz="1800" dirty="0"/>
                        <a:t>18</a:t>
                      </a:r>
                    </a:p>
                  </a:txBody>
                  <a:tcPr marL="74750" marR="74750"/>
                </a:tc>
                <a:extLst>
                  <a:ext uri="{0D108BD9-81ED-4DB2-BD59-A6C34878D82A}">
                    <a16:rowId xmlns:a16="http://schemas.microsoft.com/office/drawing/2014/main" val="3016106747"/>
                  </a:ext>
                </a:extLst>
              </a:tr>
              <a:tr h="370840">
                <a:tc>
                  <a:txBody>
                    <a:bodyPr/>
                    <a:lstStyle/>
                    <a:p>
                      <a:pPr algn="ctr"/>
                      <a:r>
                        <a:rPr lang="nb-NO" b="1" dirty="0"/>
                        <a:t>43</a:t>
                      </a:r>
                    </a:p>
                    <a:p>
                      <a:pPr algn="ctr"/>
                      <a:endParaRPr lang="nb-NO" b="1" dirty="0"/>
                    </a:p>
                  </a:txBody>
                  <a:tcPr marL="74750" marR="74750"/>
                </a:tc>
                <a:tc>
                  <a:txBody>
                    <a:bodyPr/>
                    <a:lstStyle/>
                    <a:p>
                      <a:r>
                        <a:rPr lang="nb-NO" sz="1800" dirty="0"/>
                        <a:t>19</a:t>
                      </a:r>
                    </a:p>
                  </a:txBody>
                  <a:tcPr marL="74750" marR="74750"/>
                </a:tc>
                <a:tc>
                  <a:txBody>
                    <a:bodyPr/>
                    <a:lstStyle/>
                    <a:p>
                      <a:r>
                        <a:rPr lang="nb-NO" sz="1800" dirty="0"/>
                        <a:t>20</a:t>
                      </a:r>
                    </a:p>
                  </a:txBody>
                  <a:tcPr marL="74750" marR="74750"/>
                </a:tc>
                <a:tc>
                  <a:txBody>
                    <a:bodyPr/>
                    <a:lstStyle/>
                    <a:p>
                      <a:r>
                        <a:rPr lang="nb-NO" dirty="0"/>
                        <a:t>21</a:t>
                      </a:r>
                    </a:p>
                  </a:txBody>
                  <a:tcPr marL="74750" marR="74750"/>
                </a:tc>
                <a:tc>
                  <a:txBody>
                    <a:bodyPr/>
                    <a:lstStyle/>
                    <a:p>
                      <a:r>
                        <a:rPr lang="nb-NO" sz="1800" dirty="0"/>
                        <a:t>22</a:t>
                      </a:r>
                    </a:p>
                    <a:p>
                      <a:r>
                        <a:rPr lang="nb-NO" sz="1200" dirty="0"/>
                        <a:t>FN dagen med høstsuppe 14.00-16.00</a:t>
                      </a:r>
                    </a:p>
                  </a:txBody>
                  <a:tcPr marL="74750" marR="74750"/>
                </a:tc>
                <a:tc>
                  <a:txBody>
                    <a:bodyPr/>
                    <a:lstStyle/>
                    <a:p>
                      <a:r>
                        <a:rPr lang="nb-NO" dirty="0"/>
                        <a:t>23</a:t>
                      </a:r>
                    </a:p>
                  </a:txBody>
                  <a:tcPr marL="74750" marR="74750"/>
                </a:tc>
                <a:tc>
                  <a:txBody>
                    <a:bodyPr/>
                    <a:lstStyle/>
                    <a:p>
                      <a:r>
                        <a:rPr lang="nb-NO" dirty="0"/>
                        <a:t>24</a:t>
                      </a:r>
                    </a:p>
                  </a:txBody>
                  <a:tcPr marL="74750" marR="74750"/>
                </a:tc>
                <a:tc>
                  <a:txBody>
                    <a:bodyPr/>
                    <a:lstStyle/>
                    <a:p>
                      <a:r>
                        <a:rPr lang="nb-NO" dirty="0"/>
                        <a:t>25</a:t>
                      </a:r>
                    </a:p>
                  </a:txBody>
                  <a:tcPr marL="74750" marR="74750"/>
                </a:tc>
                <a:extLst>
                  <a:ext uri="{0D108BD9-81ED-4DB2-BD59-A6C34878D82A}">
                    <a16:rowId xmlns:a16="http://schemas.microsoft.com/office/drawing/2014/main" val="2434408718"/>
                  </a:ext>
                </a:extLst>
              </a:tr>
              <a:tr h="370840">
                <a:tc>
                  <a:txBody>
                    <a:bodyPr/>
                    <a:lstStyle/>
                    <a:p>
                      <a:pPr algn="ctr"/>
                      <a:r>
                        <a:rPr lang="nb-NO" b="1" dirty="0"/>
                        <a:t>44</a:t>
                      </a:r>
                    </a:p>
                  </a:txBody>
                  <a:tcPr marL="74750" marR="74750"/>
                </a:tc>
                <a:tc>
                  <a:txBody>
                    <a:bodyPr/>
                    <a:lstStyle/>
                    <a:p>
                      <a:r>
                        <a:rPr lang="nb-NO" dirty="0"/>
                        <a:t>26</a:t>
                      </a:r>
                    </a:p>
                  </a:txBody>
                  <a:tcPr marL="74750" marR="74750"/>
                </a:tc>
                <a:tc>
                  <a:txBody>
                    <a:bodyPr/>
                    <a:lstStyle/>
                    <a:p>
                      <a:r>
                        <a:rPr lang="nb-NO" dirty="0"/>
                        <a:t>27</a:t>
                      </a:r>
                    </a:p>
                  </a:txBody>
                  <a:tcPr marL="74750" marR="74750"/>
                </a:tc>
                <a:tc>
                  <a:txBody>
                    <a:bodyPr/>
                    <a:lstStyle/>
                    <a:p>
                      <a:r>
                        <a:rPr lang="nb-NO" dirty="0"/>
                        <a:t>28</a:t>
                      </a:r>
                    </a:p>
                  </a:txBody>
                  <a:tcPr marL="74750" marR="74750"/>
                </a:tc>
                <a:tc>
                  <a:txBody>
                    <a:bodyPr/>
                    <a:lstStyle/>
                    <a:p>
                      <a:r>
                        <a:rPr lang="nb-NO" sz="1800" dirty="0"/>
                        <a:t>29</a:t>
                      </a:r>
                    </a:p>
                  </a:txBody>
                  <a:tcPr marL="74750" marR="74750"/>
                </a:tc>
                <a:tc>
                  <a:txBody>
                    <a:bodyPr/>
                    <a:lstStyle/>
                    <a:p>
                      <a:r>
                        <a:rPr lang="nb-NO" dirty="0"/>
                        <a:t>30</a:t>
                      </a:r>
                    </a:p>
                    <a:p>
                      <a:r>
                        <a:rPr lang="nb-NO" sz="1400" dirty="0" err="1"/>
                        <a:t>Halloweenmarkering</a:t>
                      </a:r>
                      <a:endParaRPr lang="nb-NO" sz="1400" dirty="0"/>
                    </a:p>
                  </a:txBody>
                  <a:tcPr marL="74750" marR="74750"/>
                </a:tc>
                <a:tc>
                  <a:txBody>
                    <a:bodyPr/>
                    <a:lstStyle/>
                    <a:p>
                      <a:r>
                        <a:rPr lang="nb-NO" dirty="0"/>
                        <a:t>31</a:t>
                      </a:r>
                    </a:p>
                    <a:p>
                      <a:endParaRPr lang="nb-NO" dirty="0"/>
                    </a:p>
                  </a:txBody>
                  <a:tcPr marL="74750" marR="74750"/>
                </a:tc>
                <a:tc>
                  <a:txBody>
                    <a:bodyPr/>
                    <a:lstStyle/>
                    <a:p>
                      <a:endParaRPr lang="nb-NO" dirty="0"/>
                    </a:p>
                  </a:txBody>
                  <a:tcPr marL="74750" marR="74750"/>
                </a:tc>
                <a:extLst>
                  <a:ext uri="{0D108BD9-81ED-4DB2-BD59-A6C34878D82A}">
                    <a16:rowId xmlns:a16="http://schemas.microsoft.com/office/drawing/2014/main" val="10006"/>
                  </a:ext>
                </a:extLst>
              </a:tr>
            </a:tbl>
          </a:graphicData>
        </a:graphic>
      </p:graphicFrame>
      <p:sp>
        <p:nvSpPr>
          <p:cNvPr id="3" name="Plassholder for lysbildenummer 2">
            <a:extLst>
              <a:ext uri="{FF2B5EF4-FFF2-40B4-BE49-F238E27FC236}">
                <a16:creationId xmlns:a16="http://schemas.microsoft.com/office/drawing/2014/main" id="{91EA0477-2AEE-5040-B89C-532E2452A54C}"/>
              </a:ext>
            </a:extLst>
          </p:cNvPr>
          <p:cNvSpPr>
            <a:spLocks noGrp="1"/>
          </p:cNvSpPr>
          <p:nvPr>
            <p:ph type="sldNum" sz="quarter" idx="12"/>
          </p:nvPr>
        </p:nvSpPr>
        <p:spPr/>
        <p:txBody>
          <a:bodyPr/>
          <a:lstStyle/>
          <a:p>
            <a:fld id="{51845F5A-061D-4825-9AE9-D7794091C6CF}" type="slidenum">
              <a:rPr lang="en-US" smtClean="0"/>
              <a:t>8</a:t>
            </a:fld>
            <a:endParaRPr lang="en-US"/>
          </a:p>
        </p:txBody>
      </p:sp>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112" y="102742"/>
            <a:ext cx="1009436" cy="1345915"/>
          </a:xfrm>
          <a:prstGeom prst="rect">
            <a:avLst/>
          </a:prstGeom>
        </p:spPr>
      </p:pic>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01710" y="219896"/>
            <a:ext cx="1083388" cy="1444517"/>
          </a:xfrm>
          <a:prstGeom prst="rect">
            <a:avLst/>
          </a:prstGeom>
        </p:spPr>
      </p:pic>
      <p:pic>
        <p:nvPicPr>
          <p:cNvPr id="7" name="Bild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91260" y="438507"/>
            <a:ext cx="1019175" cy="1358900"/>
          </a:xfrm>
          <a:prstGeom prst="rect">
            <a:avLst/>
          </a:prstGeom>
        </p:spPr>
      </p:pic>
      <p:pic>
        <p:nvPicPr>
          <p:cNvPr id="8" name="Bild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211965" y="154114"/>
            <a:ext cx="2115118" cy="1586339"/>
          </a:xfrm>
          <a:prstGeom prst="rect">
            <a:avLst/>
          </a:prstGeom>
        </p:spPr>
      </p:pic>
    </p:spTree>
    <p:extLst>
      <p:ext uri="{BB962C8B-B14F-4D97-AF65-F5344CB8AC3E}">
        <p14:creationId xmlns:p14="http://schemas.microsoft.com/office/powerpoint/2010/main" val="42228622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145BD4-215D-014D-B2EA-E0F5938713E8}"/>
              </a:ext>
            </a:extLst>
          </p:cNvPr>
          <p:cNvSpPr>
            <a:spLocks noGrp="1"/>
          </p:cNvSpPr>
          <p:nvPr>
            <p:ph type="title"/>
          </p:nvPr>
        </p:nvSpPr>
        <p:spPr>
          <a:xfrm>
            <a:off x="1450030" y="195228"/>
            <a:ext cx="4840010" cy="871596"/>
          </a:xfrm>
        </p:spPr>
        <p:txBody>
          <a:bodyPr>
            <a:normAutofit/>
          </a:bodyPr>
          <a:lstStyle/>
          <a:p>
            <a:r>
              <a:rPr lang="nb-NO" b="1" dirty="0"/>
              <a:t>Lek og læring</a:t>
            </a:r>
          </a:p>
        </p:txBody>
      </p:sp>
      <p:sp>
        <p:nvSpPr>
          <p:cNvPr id="3" name="Plassholder for innhold 2">
            <a:extLst>
              <a:ext uri="{FF2B5EF4-FFF2-40B4-BE49-F238E27FC236}">
                <a16:creationId xmlns:a16="http://schemas.microsoft.com/office/drawing/2014/main" id="{E0205827-8313-5245-9EE6-207C88482BB9}"/>
              </a:ext>
            </a:extLst>
          </p:cNvPr>
          <p:cNvSpPr>
            <a:spLocks noGrp="1"/>
          </p:cNvSpPr>
          <p:nvPr>
            <p:ph idx="1"/>
          </p:nvPr>
        </p:nvSpPr>
        <p:spPr>
          <a:xfrm>
            <a:off x="173471" y="976889"/>
            <a:ext cx="6116569" cy="5247035"/>
          </a:xfrm>
        </p:spPr>
        <p:txBody>
          <a:bodyPr>
            <a:noAutofit/>
          </a:bodyPr>
          <a:lstStyle/>
          <a:p>
            <a:pPr algn="ctr">
              <a:buClr>
                <a:srgbClr val="F0F0F0"/>
              </a:buClr>
              <a:buNone/>
            </a:pPr>
            <a:r>
              <a:rPr lang="nb-NO" altLang="nb-NO" sz="1100" dirty="0">
                <a:solidFill>
                  <a:schemeClr val="tx1"/>
                </a:solidFill>
                <a:ea typeface="Comic Sans MS" panose="030F0902030302020204" pitchFamily="66" charset="0"/>
                <a:cs typeface="Comic Sans MS" panose="030F0902030302020204" pitchFamily="66" charset="0"/>
              </a:rPr>
              <a:t>Lek har en meget stor plass i vår hverdag i barnehagen og vi legger vekt på å sette av tid og rom til lek.</a:t>
            </a:r>
            <a:endParaRPr lang="nb-NO" altLang="nb-NO" sz="1100" u="sng" dirty="0">
              <a:solidFill>
                <a:schemeClr val="tx1"/>
              </a:solidFill>
              <a:ea typeface="Comic Sans MS" panose="030F0902030302020204" pitchFamily="66" charset="0"/>
              <a:cs typeface="Comic Sans MS" panose="030F0902030302020204" pitchFamily="66" charset="0"/>
            </a:endParaRPr>
          </a:p>
          <a:p>
            <a:pPr algn="ctr">
              <a:buClr>
                <a:srgbClr val="F0F0F0"/>
              </a:buClr>
              <a:buNone/>
            </a:pPr>
            <a:r>
              <a:rPr lang="nb-NO" altLang="nb-NO" sz="1100" dirty="0">
                <a:solidFill>
                  <a:schemeClr val="tx1"/>
                </a:solidFill>
                <a:ea typeface="Comic Sans MS" panose="030F0902030302020204" pitchFamily="66" charset="0"/>
                <a:cs typeface="Comic Sans MS" panose="030F0902030302020204" pitchFamily="66" charset="0"/>
              </a:rPr>
              <a:t>	Lek er av stor betydning for alle sider ved et barns utvikling. Å leke er et mål i seg selv, barn leker fordi det er morsomt å leke! Leken har en egenverdi og er en viktig side ved barnekulturen.</a:t>
            </a:r>
          </a:p>
          <a:p>
            <a:pPr algn="ctr">
              <a:buClr>
                <a:srgbClr val="F0F0F0"/>
              </a:buClr>
              <a:buNone/>
            </a:pPr>
            <a:r>
              <a:rPr lang="nb-NO" altLang="nb-NO" sz="1100" dirty="0">
                <a:solidFill>
                  <a:schemeClr val="tx1"/>
                </a:solidFill>
                <a:ea typeface="Comic Sans MS" panose="030F0902030302020204" pitchFamily="66" charset="0"/>
                <a:cs typeface="Comic Sans MS" panose="030F0902030302020204" pitchFamily="66" charset="0"/>
              </a:rPr>
              <a:t>	</a:t>
            </a:r>
            <a:r>
              <a:rPr lang="nb-NO" altLang="nb-NO" sz="1100" i="1" dirty="0">
                <a:solidFill>
                  <a:schemeClr val="tx1"/>
                </a:solidFill>
                <a:ea typeface="Comic Sans MS" panose="030F0902030302020204" pitchFamily="66" charset="0"/>
                <a:cs typeface="Comic Sans MS" panose="030F0902030302020204" pitchFamily="66" charset="0"/>
              </a:rPr>
              <a:t>Leken skal ha en sentral plass i barnehagen, og lekens egenverdi skal anerkjennes. Barnehagen skal gi gode </a:t>
            </a:r>
            <a:r>
              <a:rPr lang="nb-NO" altLang="nb-NO" sz="1100" i="1" dirty="0" err="1">
                <a:solidFill>
                  <a:schemeClr val="tx1"/>
                </a:solidFill>
                <a:ea typeface="Comic Sans MS" panose="030F0902030302020204" pitchFamily="66" charset="0"/>
                <a:cs typeface="Comic Sans MS" panose="030F0902030302020204" pitchFamily="66" charset="0"/>
              </a:rPr>
              <a:t>vilkår</a:t>
            </a:r>
            <a:r>
              <a:rPr lang="nb-NO" altLang="nb-NO" sz="1100" i="1" dirty="0">
                <a:solidFill>
                  <a:schemeClr val="tx1"/>
                </a:solidFill>
                <a:ea typeface="Comic Sans MS" panose="030F0902030302020204" pitchFamily="66" charset="0"/>
                <a:cs typeface="Comic Sans MS" panose="030F0902030302020204" pitchFamily="66" charset="0"/>
              </a:rPr>
              <a:t> for lek, vennskap og barnas egen kultur. Leken skal være en arena for barnas utvikling og læring, og for sosial og </a:t>
            </a:r>
            <a:r>
              <a:rPr lang="nb-NO" altLang="nb-NO" sz="1100" i="1" dirty="0" err="1">
                <a:solidFill>
                  <a:schemeClr val="tx1"/>
                </a:solidFill>
                <a:ea typeface="Comic Sans MS" panose="030F0902030302020204" pitchFamily="66" charset="0"/>
                <a:cs typeface="Comic Sans MS" panose="030F0902030302020204" pitchFamily="66" charset="0"/>
              </a:rPr>
              <a:t>språklig</a:t>
            </a:r>
            <a:r>
              <a:rPr lang="nb-NO" altLang="nb-NO" sz="1100" i="1" dirty="0">
                <a:solidFill>
                  <a:schemeClr val="tx1"/>
                </a:solidFill>
                <a:ea typeface="Comic Sans MS" panose="030F0902030302020204" pitchFamily="66" charset="0"/>
                <a:cs typeface="Comic Sans MS" panose="030F0902030302020204" pitchFamily="66" charset="0"/>
              </a:rPr>
              <a:t> samhandling. Barnehagen skal inspirere til og gi rom for ulike typer lek </a:t>
            </a:r>
            <a:r>
              <a:rPr lang="nb-NO" altLang="nb-NO" sz="1100" i="1" dirty="0" err="1">
                <a:solidFill>
                  <a:schemeClr val="tx1"/>
                </a:solidFill>
                <a:ea typeface="Comic Sans MS" panose="030F0902030302020204" pitchFamily="66" charset="0"/>
                <a:cs typeface="Comic Sans MS" panose="030F0902030302020204" pitchFamily="66" charset="0"/>
              </a:rPr>
              <a:t>både</a:t>
            </a:r>
            <a:r>
              <a:rPr lang="nb-NO" altLang="nb-NO" sz="1100" i="1" dirty="0">
                <a:solidFill>
                  <a:schemeClr val="tx1"/>
                </a:solidFill>
                <a:ea typeface="Comic Sans MS" panose="030F0902030302020204" pitchFamily="66" charset="0"/>
                <a:cs typeface="Comic Sans MS" panose="030F0902030302020204" pitchFamily="66" charset="0"/>
              </a:rPr>
              <a:t> ute og inne. Barnehagen skal bidra til at alle barn kan oppleve glede, humor, spenning og engasjement gjennom lek – alene og sammen med andre. </a:t>
            </a:r>
          </a:p>
          <a:p>
            <a:pPr algn="ctr">
              <a:buClr>
                <a:srgbClr val="F0F0F0"/>
              </a:buClr>
              <a:buNone/>
            </a:pPr>
            <a:endParaRPr lang="nb-NO" altLang="nb-NO" sz="1100" i="1" dirty="0">
              <a:solidFill>
                <a:schemeClr val="tx1"/>
              </a:solidFill>
              <a:ea typeface="Comic Sans MS" panose="030F0902030302020204" pitchFamily="66" charset="0"/>
              <a:cs typeface="Comic Sans MS" panose="030F0902030302020204" pitchFamily="66" charset="0"/>
            </a:endParaRPr>
          </a:p>
          <a:p>
            <a:pPr marL="0" indent="0" algn="ctr">
              <a:buNone/>
            </a:pPr>
            <a:r>
              <a:rPr lang="nb-NO" altLang="nb-NO" sz="1100" dirty="0">
                <a:solidFill>
                  <a:schemeClr val="tx1"/>
                </a:solidFill>
                <a:ea typeface="Comic Sans MS" panose="030F0902030302020204" pitchFamily="66" charset="0"/>
                <a:cs typeface="Comic Sans MS" panose="030F0902030302020204" pitchFamily="66" charset="0"/>
              </a:rPr>
              <a:t>Læring skjer på ulike arenaer gjennom hele livet. Læring foregår i det daglige samspillet med andre mennesker og med miljøet, og er nært sammenvevd med lek og omsorg. Læring skjer også gjennom den frie leken, hvor de kan utfolde seg, tenke selv og utvikle den kreative delen av seg selv. Rammeplanen snakker om formell og uformell læring. De formelle læringssituasjonene er ofte planlagte og voksenstyrte aktiviteter som samlingsstund og temaarbeid. </a:t>
            </a:r>
          </a:p>
          <a:p>
            <a:pPr marL="0" indent="0" algn="ctr">
              <a:buNone/>
            </a:pPr>
            <a:r>
              <a:rPr lang="nb-NO" altLang="nb-NO" sz="1100" dirty="0">
                <a:solidFill>
                  <a:schemeClr val="tx1"/>
                </a:solidFill>
                <a:ea typeface="Comic Sans MS" panose="030F0902030302020204" pitchFamily="66" charset="0"/>
                <a:cs typeface="Comic Sans MS" panose="030F0902030302020204" pitchFamily="66" charset="0"/>
              </a:rPr>
              <a:t>De uformelle læringssituasjonene er nærmere knyttet til hverdagsaktiviteter og her-og-nå-situasjoner i lek, oppdragelse og annen samhandling. De syv fagområdene knyttes til både formelle og uformelle læringssituasjoner.</a:t>
            </a:r>
          </a:p>
          <a:p>
            <a:pPr algn="ctr">
              <a:lnSpc>
                <a:spcPct val="120000"/>
              </a:lnSpc>
              <a:buClr>
                <a:srgbClr val="F0F0F0"/>
              </a:buClr>
              <a:buNone/>
            </a:pPr>
            <a:endParaRPr lang="nb-NO" altLang="nb-NO" sz="1100" i="1" dirty="0">
              <a:latin typeface="Comic Sans MS" panose="030F0902030302020204" pitchFamily="66" charset="0"/>
              <a:ea typeface="Comic Sans MS" panose="030F0902030302020204" pitchFamily="66" charset="0"/>
              <a:cs typeface="Comic Sans MS" panose="030F0902030302020204" pitchFamily="66" charset="0"/>
            </a:endParaRPr>
          </a:p>
        </p:txBody>
      </p:sp>
      <p:sp>
        <p:nvSpPr>
          <p:cNvPr id="5" name="Plassholder for lysbildenummer 4">
            <a:extLst>
              <a:ext uri="{FF2B5EF4-FFF2-40B4-BE49-F238E27FC236}">
                <a16:creationId xmlns:a16="http://schemas.microsoft.com/office/drawing/2014/main" id="{21736B47-BECF-9B49-90C5-C5B8030B3056}"/>
              </a:ext>
            </a:extLst>
          </p:cNvPr>
          <p:cNvSpPr>
            <a:spLocks noGrp="1"/>
          </p:cNvSpPr>
          <p:nvPr>
            <p:ph type="sldNum" sz="quarter" idx="12"/>
          </p:nvPr>
        </p:nvSpPr>
        <p:spPr/>
        <p:txBody>
          <a:bodyPr/>
          <a:lstStyle/>
          <a:p>
            <a:fld id="{51845F5A-061D-4825-9AE9-D7794091C6CF}" type="slidenum">
              <a:rPr lang="en-US" smtClean="0"/>
              <a:t>9</a:t>
            </a:fld>
            <a:endParaRPr lang="en-US" dirty="0"/>
          </a:p>
        </p:txBody>
      </p:sp>
      <p:pic>
        <p:nvPicPr>
          <p:cNvPr id="6" name="Bilde 5">
            <a:extLst>
              <a:ext uri="{FF2B5EF4-FFF2-40B4-BE49-F238E27FC236}">
                <a16:creationId xmlns:a16="http://schemas.microsoft.com/office/drawing/2014/main" id="{E60E9DE5-FBFF-7546-AF89-FE554AE58CCF}"/>
              </a:ext>
            </a:extLst>
          </p:cNvPr>
          <p:cNvPicPr>
            <a:picLocks noChangeAspect="1"/>
          </p:cNvPicPr>
          <p:nvPr/>
        </p:nvPicPr>
        <p:blipFill>
          <a:blip r:embed="rId2"/>
          <a:srcRect/>
          <a:stretch/>
        </p:blipFill>
        <p:spPr>
          <a:xfrm>
            <a:off x="7268088" y="1135287"/>
            <a:ext cx="3435472" cy="4587426"/>
          </a:xfrm>
          <a:custGeom>
            <a:avLst/>
            <a:gdLst/>
            <a:ahLst/>
            <a:cxnLst/>
            <a:rect l="l" t="t" r="r" b="b"/>
            <a:pathLst>
              <a:path w="6116569" h="6879321">
                <a:moveTo>
                  <a:pt x="0" y="0"/>
                </a:moveTo>
                <a:lnTo>
                  <a:pt x="2935851" y="0"/>
                </a:lnTo>
                <a:cubicBezTo>
                  <a:pt x="3035710" y="10660"/>
                  <a:pt x="3138421" y="17767"/>
                  <a:pt x="3238280" y="31980"/>
                </a:cubicBezTo>
                <a:cubicBezTo>
                  <a:pt x="3817462" y="106602"/>
                  <a:pt x="3127009" y="277163"/>
                  <a:pt x="3660541" y="550772"/>
                </a:cubicBezTo>
                <a:cubicBezTo>
                  <a:pt x="3706191" y="575645"/>
                  <a:pt x="3757546" y="579199"/>
                  <a:pt x="3808902" y="589860"/>
                </a:cubicBezTo>
                <a:cubicBezTo>
                  <a:pt x="4008620" y="625393"/>
                  <a:pt x="4211192" y="618286"/>
                  <a:pt x="4413762" y="625393"/>
                </a:cubicBezTo>
                <a:cubicBezTo>
                  <a:pt x="4465118" y="628946"/>
                  <a:pt x="4525033" y="625393"/>
                  <a:pt x="4567830" y="721333"/>
                </a:cubicBezTo>
                <a:cubicBezTo>
                  <a:pt x="4425175" y="724888"/>
                  <a:pt x="4305344" y="731994"/>
                  <a:pt x="4171247" y="792401"/>
                </a:cubicBezTo>
                <a:cubicBezTo>
                  <a:pt x="4239722" y="859916"/>
                  <a:pt x="4322462" y="795955"/>
                  <a:pt x="4376671" y="842148"/>
                </a:cubicBezTo>
                <a:cubicBezTo>
                  <a:pt x="4428027" y="888342"/>
                  <a:pt x="4470824" y="891896"/>
                  <a:pt x="4527887" y="813722"/>
                </a:cubicBezTo>
                <a:cubicBezTo>
                  <a:pt x="4556417" y="774634"/>
                  <a:pt x="4604920" y="778187"/>
                  <a:pt x="4633452" y="799508"/>
                </a:cubicBezTo>
                <a:cubicBezTo>
                  <a:pt x="4781813" y="913216"/>
                  <a:pt x="4778960" y="909662"/>
                  <a:pt x="4947293" y="870576"/>
                </a:cubicBezTo>
                <a:cubicBezTo>
                  <a:pt x="5055712" y="845701"/>
                  <a:pt x="5166983" y="806615"/>
                  <a:pt x="5263988" y="820828"/>
                </a:cubicBezTo>
                <a:cubicBezTo>
                  <a:pt x="5275401" y="867022"/>
                  <a:pt x="5263988" y="888342"/>
                  <a:pt x="5249723" y="895449"/>
                </a:cubicBezTo>
                <a:cubicBezTo>
                  <a:pt x="5021475" y="1005604"/>
                  <a:pt x="4975825" y="1122864"/>
                  <a:pt x="4744723" y="1197485"/>
                </a:cubicBezTo>
                <a:cubicBezTo>
                  <a:pt x="4724751" y="1268552"/>
                  <a:pt x="4807491" y="1275660"/>
                  <a:pt x="4767548" y="1346727"/>
                </a:cubicBezTo>
                <a:cubicBezTo>
                  <a:pt x="4693367" y="1407134"/>
                  <a:pt x="4610627" y="1346727"/>
                  <a:pt x="4539299" y="1421348"/>
                </a:cubicBezTo>
                <a:cubicBezTo>
                  <a:pt x="4550712" y="1471094"/>
                  <a:pt x="4610627" y="1432008"/>
                  <a:pt x="4607773" y="1485309"/>
                </a:cubicBezTo>
                <a:cubicBezTo>
                  <a:pt x="4604920" y="1517288"/>
                  <a:pt x="4593508" y="1527948"/>
                  <a:pt x="4579242" y="1535055"/>
                </a:cubicBezTo>
                <a:cubicBezTo>
                  <a:pt x="4776107" y="1538608"/>
                  <a:pt x="5383820" y="1574142"/>
                  <a:pt x="5278255" y="1609676"/>
                </a:cubicBezTo>
                <a:cubicBezTo>
                  <a:pt x="5418057" y="1698511"/>
                  <a:pt x="5623481" y="1609676"/>
                  <a:pt x="5771843" y="1630997"/>
                </a:cubicBezTo>
                <a:cubicBezTo>
                  <a:pt x="5925911" y="1652316"/>
                  <a:pt x="6171278" y="1719830"/>
                  <a:pt x="6105656" y="1748257"/>
                </a:cubicBezTo>
                <a:cubicBezTo>
                  <a:pt x="6031475" y="1780238"/>
                  <a:pt x="5766136" y="2146235"/>
                  <a:pt x="5691955" y="2167555"/>
                </a:cubicBezTo>
                <a:cubicBezTo>
                  <a:pt x="5606362" y="2188875"/>
                  <a:pt x="5589243" y="2217302"/>
                  <a:pt x="5475118" y="2348776"/>
                </a:cubicBezTo>
                <a:cubicBezTo>
                  <a:pt x="5398085" y="2437610"/>
                  <a:pt x="5709074" y="2238623"/>
                  <a:pt x="5826051" y="2291922"/>
                </a:cubicBezTo>
                <a:cubicBezTo>
                  <a:pt x="5868848" y="2309690"/>
                  <a:pt x="5552153" y="2554872"/>
                  <a:pt x="5552153" y="2597513"/>
                </a:cubicBezTo>
                <a:cubicBezTo>
                  <a:pt x="5549300" y="2640153"/>
                  <a:pt x="5577831" y="2647260"/>
                  <a:pt x="5603508" y="2647260"/>
                </a:cubicBezTo>
                <a:cubicBezTo>
                  <a:pt x="5660571" y="2647260"/>
                  <a:pt x="5640599" y="2686346"/>
                  <a:pt x="5700515" y="2679240"/>
                </a:cubicBezTo>
                <a:cubicBezTo>
                  <a:pt x="5523622" y="2800055"/>
                  <a:pt x="5418057" y="2778734"/>
                  <a:pt x="5246870" y="2888889"/>
                </a:cubicBezTo>
                <a:cubicBezTo>
                  <a:pt x="5164130" y="2942189"/>
                  <a:pt x="4921615" y="3119857"/>
                  <a:pt x="4836022" y="3169605"/>
                </a:cubicBezTo>
                <a:cubicBezTo>
                  <a:pt x="4801785" y="3187371"/>
                  <a:pt x="4758988" y="3173158"/>
                  <a:pt x="4736163" y="3233565"/>
                </a:cubicBezTo>
                <a:cubicBezTo>
                  <a:pt x="4770400" y="3279759"/>
                  <a:pt x="4816050" y="3254885"/>
                  <a:pt x="4853141" y="3233565"/>
                </a:cubicBezTo>
                <a:cubicBezTo>
                  <a:pt x="4944440" y="3176711"/>
                  <a:pt x="4935881" y="3190925"/>
                  <a:pt x="4944440" y="3226459"/>
                </a:cubicBezTo>
                <a:cubicBezTo>
                  <a:pt x="4972972" y="3350827"/>
                  <a:pt x="5044300" y="3308186"/>
                  <a:pt x="5109921" y="3283313"/>
                </a:cubicBezTo>
                <a:cubicBezTo>
                  <a:pt x="5303932" y="3208692"/>
                  <a:pt x="5500797" y="3215799"/>
                  <a:pt x="5694809" y="3141178"/>
                </a:cubicBezTo>
                <a:cubicBezTo>
                  <a:pt x="5714781" y="3134070"/>
                  <a:pt x="5612068" y="3283313"/>
                  <a:pt x="5566419" y="3301079"/>
                </a:cubicBezTo>
                <a:cubicBezTo>
                  <a:pt x="5515063" y="3322399"/>
                  <a:pt x="5452294" y="3311739"/>
                  <a:pt x="5415203" y="3397020"/>
                </a:cubicBezTo>
                <a:cubicBezTo>
                  <a:pt x="5477972" y="3414787"/>
                  <a:pt x="5552153" y="3372147"/>
                  <a:pt x="5612068" y="3432554"/>
                </a:cubicBezTo>
                <a:cubicBezTo>
                  <a:pt x="5469413" y="3528494"/>
                  <a:pt x="5329610" y="3535601"/>
                  <a:pt x="5206927" y="3599562"/>
                </a:cubicBezTo>
                <a:cubicBezTo>
                  <a:pt x="5192661" y="3706163"/>
                  <a:pt x="5272548" y="3663523"/>
                  <a:pt x="5301079" y="3723930"/>
                </a:cubicBezTo>
                <a:cubicBezTo>
                  <a:pt x="5072830" y="3844745"/>
                  <a:pt x="4564977" y="4232062"/>
                  <a:pt x="4507915" y="4306683"/>
                </a:cubicBezTo>
                <a:cubicBezTo>
                  <a:pt x="4390937" y="4463031"/>
                  <a:pt x="3900202" y="4562525"/>
                  <a:pt x="3982942" y="4587399"/>
                </a:cubicBezTo>
                <a:cubicBezTo>
                  <a:pt x="4051417" y="4608719"/>
                  <a:pt x="4119891" y="4587399"/>
                  <a:pt x="4185513" y="4541205"/>
                </a:cubicBezTo>
                <a:cubicBezTo>
                  <a:pt x="4291078" y="4466584"/>
                  <a:pt x="5010062" y="4523438"/>
                  <a:pt x="5212633" y="4455924"/>
                </a:cubicBezTo>
                <a:cubicBezTo>
                  <a:pt x="5241164" y="4445264"/>
                  <a:pt x="5283960" y="4409730"/>
                  <a:pt x="5312492" y="4473691"/>
                </a:cubicBezTo>
                <a:cubicBezTo>
                  <a:pt x="5098508" y="4704659"/>
                  <a:pt x="4833169" y="4654913"/>
                  <a:pt x="4596361" y="4818368"/>
                </a:cubicBezTo>
                <a:cubicBezTo>
                  <a:pt x="4684807" y="4917861"/>
                  <a:pt x="4776107" y="4907202"/>
                  <a:pt x="4873113" y="4885882"/>
                </a:cubicBezTo>
                <a:cubicBezTo>
                  <a:pt x="4895938" y="4878775"/>
                  <a:pt x="4930175" y="4871668"/>
                  <a:pt x="4935881" y="4914309"/>
                </a:cubicBezTo>
                <a:cubicBezTo>
                  <a:pt x="4941587" y="4967609"/>
                  <a:pt x="4898790" y="4978270"/>
                  <a:pt x="4873113" y="5003143"/>
                </a:cubicBezTo>
                <a:cubicBezTo>
                  <a:pt x="4833169" y="5038676"/>
                  <a:pt x="4773254" y="4999590"/>
                  <a:pt x="4721898" y="5095530"/>
                </a:cubicBezTo>
                <a:cubicBezTo>
                  <a:pt x="4873113" y="5067104"/>
                  <a:pt x="4998650" y="5020910"/>
                  <a:pt x="5132745" y="4949842"/>
                </a:cubicBezTo>
                <a:cubicBezTo>
                  <a:pt x="5121333" y="5006696"/>
                  <a:pt x="5081390" y="5035123"/>
                  <a:pt x="5101362" y="5081317"/>
                </a:cubicBezTo>
                <a:cubicBezTo>
                  <a:pt x="5118480" y="5116850"/>
                  <a:pt x="5164130" y="5131063"/>
                  <a:pt x="5138452" y="5198578"/>
                </a:cubicBezTo>
                <a:cubicBezTo>
                  <a:pt x="5067125" y="5273199"/>
                  <a:pt x="4967265" y="5258986"/>
                  <a:pt x="4904497" y="5362033"/>
                </a:cubicBezTo>
                <a:cubicBezTo>
                  <a:pt x="4818903" y="5507721"/>
                  <a:pt x="4684807" y="5564575"/>
                  <a:pt x="4579242" y="5674729"/>
                </a:cubicBezTo>
                <a:cubicBezTo>
                  <a:pt x="4545005" y="5713816"/>
                  <a:pt x="4313903" y="5841738"/>
                  <a:pt x="4253988" y="5884379"/>
                </a:cubicBezTo>
                <a:cubicBezTo>
                  <a:pt x="4168395" y="5944786"/>
                  <a:pt x="4071389" y="5966106"/>
                  <a:pt x="3985795" y="6069153"/>
                </a:cubicBezTo>
                <a:cubicBezTo>
                  <a:pt x="4065682" y="6086921"/>
                  <a:pt x="4134157" y="5990979"/>
                  <a:pt x="4231163" y="6030066"/>
                </a:cubicBezTo>
                <a:cubicBezTo>
                  <a:pt x="4074242" y="6133114"/>
                  <a:pt x="3931586" y="6182861"/>
                  <a:pt x="3814609" y="6317889"/>
                </a:cubicBezTo>
                <a:cubicBezTo>
                  <a:pt x="3800343" y="6335656"/>
                  <a:pt x="3771812" y="6332102"/>
                  <a:pt x="3751840" y="6339209"/>
                </a:cubicBezTo>
                <a:cubicBezTo>
                  <a:pt x="3529298" y="6406723"/>
                  <a:pt x="3309608" y="6467130"/>
                  <a:pt x="3089919" y="6563071"/>
                </a:cubicBezTo>
                <a:cubicBezTo>
                  <a:pt x="3041416" y="6584392"/>
                  <a:pt x="2955823" y="6595052"/>
                  <a:pt x="2961529" y="6662566"/>
                </a:cubicBezTo>
                <a:cubicBezTo>
                  <a:pt x="2972941" y="6765613"/>
                  <a:pt x="3055681" y="6687439"/>
                  <a:pt x="3107038" y="6673226"/>
                </a:cubicBezTo>
                <a:cubicBezTo>
                  <a:pt x="3269664" y="6634138"/>
                  <a:pt x="3432292" y="6570178"/>
                  <a:pt x="3594919" y="6591499"/>
                </a:cubicBezTo>
                <a:cubicBezTo>
                  <a:pt x="3483648" y="6637693"/>
                  <a:pt x="3372376" y="6680332"/>
                  <a:pt x="3261106" y="6726527"/>
                </a:cubicBezTo>
                <a:cubicBezTo>
                  <a:pt x="3386642" y="6705206"/>
                  <a:pt x="3495061" y="6786934"/>
                  <a:pt x="3620597" y="6740740"/>
                </a:cubicBezTo>
                <a:cubicBezTo>
                  <a:pt x="3660541" y="6726527"/>
                  <a:pt x="3700484" y="6765613"/>
                  <a:pt x="3703337" y="6826020"/>
                </a:cubicBezTo>
                <a:cubicBezTo>
                  <a:pt x="3706191" y="6847340"/>
                  <a:pt x="3700484" y="6865108"/>
                  <a:pt x="3689072" y="6879321"/>
                </a:cubicBezTo>
                <a:lnTo>
                  <a:pt x="0" y="6879321"/>
                </a:lnTo>
                <a:close/>
              </a:path>
            </a:pathLst>
          </a:custGeom>
        </p:spPr>
      </p:pic>
      <p:sp>
        <p:nvSpPr>
          <p:cNvPr id="4" name="Rectangle 2">
            <a:extLst>
              <a:ext uri="{FF2B5EF4-FFF2-40B4-BE49-F238E27FC236}">
                <a16:creationId xmlns:a16="http://schemas.microsoft.com/office/drawing/2014/main" id="{83CB2CCF-0DC5-2847-A20D-38974C43AA88}"/>
              </a:ext>
            </a:extLst>
          </p:cNvPr>
          <p:cNvSpPr>
            <a:spLocks noChangeArrowheads="1"/>
          </p:cNvSpPr>
          <p:nvPr/>
        </p:nvSpPr>
        <p:spPr bwMode="auto">
          <a:xfrm>
            <a:off x="0" y="0"/>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9" name="Bild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5665" y="5092129"/>
            <a:ext cx="1266611" cy="1688815"/>
          </a:xfrm>
          <a:prstGeom prst="rect">
            <a:avLst/>
          </a:prstGeom>
        </p:spPr>
      </p:pic>
      <p:pic>
        <p:nvPicPr>
          <p:cNvPr id="10" name="Bild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90688" y="5061856"/>
            <a:ext cx="1335962" cy="1781283"/>
          </a:xfrm>
          <a:prstGeom prst="rect">
            <a:avLst/>
          </a:prstGeom>
        </p:spPr>
      </p:pic>
      <p:pic>
        <p:nvPicPr>
          <p:cNvPr id="11" name="Bilde 10"/>
          <p:cNvPicPr>
            <a:picLocks noChangeAspect="1"/>
          </p:cNvPicPr>
          <p:nvPr/>
        </p:nvPicPr>
        <p:blipFill>
          <a:blip r:embed="rId5"/>
          <a:srcRect/>
          <a:stretch/>
        </p:blipFill>
        <p:spPr>
          <a:xfrm>
            <a:off x="10967792" y="59289"/>
            <a:ext cx="1134324" cy="1514677"/>
          </a:xfrm>
          <a:prstGeom prst="rect">
            <a:avLst/>
          </a:prstGeom>
        </p:spPr>
      </p:pic>
      <p:pic>
        <p:nvPicPr>
          <p:cNvPr id="12" name="Bilde 11"/>
          <p:cNvPicPr>
            <a:picLocks noChangeAspect="1"/>
          </p:cNvPicPr>
          <p:nvPr/>
        </p:nvPicPr>
        <p:blipFill>
          <a:blip r:embed="rId6"/>
          <a:srcRect/>
          <a:stretch/>
        </p:blipFill>
        <p:spPr>
          <a:xfrm>
            <a:off x="10760277" y="5025466"/>
            <a:ext cx="1341685" cy="1791568"/>
          </a:xfrm>
          <a:prstGeom prst="rect">
            <a:avLst/>
          </a:prstGeom>
        </p:spPr>
      </p:pic>
    </p:spTree>
    <p:extLst>
      <p:ext uri="{BB962C8B-B14F-4D97-AF65-F5344CB8AC3E}">
        <p14:creationId xmlns:p14="http://schemas.microsoft.com/office/powerpoint/2010/main" val="1668351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539EBDE-8762-B142-98BF-A9F541E4586F}"/>
              </a:ext>
            </a:extLst>
          </p:cNvPr>
          <p:cNvSpPr>
            <a:spLocks noGrp="1"/>
          </p:cNvSpPr>
          <p:nvPr>
            <p:ph type="title"/>
          </p:nvPr>
        </p:nvSpPr>
        <p:spPr/>
        <p:txBody>
          <a:bodyPr/>
          <a:lstStyle/>
          <a:p>
            <a:pPr algn="ctr"/>
            <a:r>
              <a:rPr lang="nb-NO" b="1" dirty="0"/>
              <a:t>November</a:t>
            </a:r>
          </a:p>
        </p:txBody>
      </p:sp>
      <p:graphicFrame>
        <p:nvGraphicFramePr>
          <p:cNvPr id="4" name="Plassholder for innhold 3">
            <a:extLst>
              <a:ext uri="{FF2B5EF4-FFF2-40B4-BE49-F238E27FC236}">
                <a16:creationId xmlns:a16="http://schemas.microsoft.com/office/drawing/2014/main" id="{C7D17A70-946E-2740-A0D3-68EF75A52D34}"/>
              </a:ext>
            </a:extLst>
          </p:cNvPr>
          <p:cNvGraphicFramePr>
            <a:graphicFrameLocks noGrp="1"/>
          </p:cNvGraphicFramePr>
          <p:nvPr>
            <p:ph idx="1"/>
            <p:extLst>
              <p:ext uri="{D42A27DB-BD31-4B8C-83A1-F6EECF244321}">
                <p14:modId xmlns:p14="http://schemas.microsoft.com/office/powerpoint/2010/main" val="1216950595"/>
              </p:ext>
            </p:extLst>
          </p:nvPr>
        </p:nvGraphicFramePr>
        <p:xfrm>
          <a:off x="307258" y="1715260"/>
          <a:ext cx="9872980" cy="5161211"/>
        </p:xfrm>
        <a:graphic>
          <a:graphicData uri="http://schemas.openxmlformats.org/drawingml/2006/table">
            <a:tbl>
              <a:tblPr firstRow="1" bandRow="1">
                <a:tableStyleId>{D7AC3CCA-C797-4891-BE02-D94E43425B78}</a:tableStyleId>
              </a:tblPr>
              <a:tblGrid>
                <a:gridCol w="671830">
                  <a:extLst>
                    <a:ext uri="{9D8B030D-6E8A-4147-A177-3AD203B41FA5}">
                      <a16:colId xmlns:a16="http://schemas.microsoft.com/office/drawing/2014/main" val="1738527731"/>
                    </a:ext>
                  </a:extLst>
                </a:gridCol>
                <a:gridCol w="1314450">
                  <a:extLst>
                    <a:ext uri="{9D8B030D-6E8A-4147-A177-3AD203B41FA5}">
                      <a16:colId xmlns:a16="http://schemas.microsoft.com/office/drawing/2014/main" val="2682277228"/>
                    </a:ext>
                  </a:extLst>
                </a:gridCol>
                <a:gridCol w="1314450">
                  <a:extLst>
                    <a:ext uri="{9D8B030D-6E8A-4147-A177-3AD203B41FA5}">
                      <a16:colId xmlns:a16="http://schemas.microsoft.com/office/drawing/2014/main" val="36177620"/>
                    </a:ext>
                  </a:extLst>
                </a:gridCol>
                <a:gridCol w="1314450">
                  <a:extLst>
                    <a:ext uri="{9D8B030D-6E8A-4147-A177-3AD203B41FA5}">
                      <a16:colId xmlns:a16="http://schemas.microsoft.com/office/drawing/2014/main" val="1581425135"/>
                    </a:ext>
                  </a:extLst>
                </a:gridCol>
                <a:gridCol w="1314450">
                  <a:extLst>
                    <a:ext uri="{9D8B030D-6E8A-4147-A177-3AD203B41FA5}">
                      <a16:colId xmlns:a16="http://schemas.microsoft.com/office/drawing/2014/main" val="2961040263"/>
                    </a:ext>
                  </a:extLst>
                </a:gridCol>
                <a:gridCol w="1314450">
                  <a:extLst>
                    <a:ext uri="{9D8B030D-6E8A-4147-A177-3AD203B41FA5}">
                      <a16:colId xmlns:a16="http://schemas.microsoft.com/office/drawing/2014/main" val="3539996624"/>
                    </a:ext>
                  </a:extLst>
                </a:gridCol>
                <a:gridCol w="1314450">
                  <a:extLst>
                    <a:ext uri="{9D8B030D-6E8A-4147-A177-3AD203B41FA5}">
                      <a16:colId xmlns:a16="http://schemas.microsoft.com/office/drawing/2014/main" val="274140510"/>
                    </a:ext>
                  </a:extLst>
                </a:gridCol>
                <a:gridCol w="1314450">
                  <a:extLst>
                    <a:ext uri="{9D8B030D-6E8A-4147-A177-3AD203B41FA5}">
                      <a16:colId xmlns:a16="http://schemas.microsoft.com/office/drawing/2014/main" val="2456610154"/>
                    </a:ext>
                  </a:extLst>
                </a:gridCol>
              </a:tblGrid>
              <a:tr h="665411">
                <a:tc>
                  <a:txBody>
                    <a:bodyPr/>
                    <a:lstStyle/>
                    <a:p>
                      <a:pPr algn="ctr"/>
                      <a:r>
                        <a:rPr lang="nb-NO" dirty="0"/>
                        <a:t>Uke</a:t>
                      </a:r>
                    </a:p>
                  </a:txBody>
                  <a:tcPr/>
                </a:tc>
                <a:tc>
                  <a:txBody>
                    <a:bodyPr/>
                    <a:lstStyle/>
                    <a:p>
                      <a:pPr algn="ctr"/>
                      <a:r>
                        <a:rPr lang="nb-NO" dirty="0"/>
                        <a:t>Mandag</a:t>
                      </a:r>
                    </a:p>
                  </a:txBody>
                  <a:tcPr/>
                </a:tc>
                <a:tc>
                  <a:txBody>
                    <a:bodyPr/>
                    <a:lstStyle/>
                    <a:p>
                      <a:pPr algn="ctr"/>
                      <a:r>
                        <a:rPr lang="nb-NO" dirty="0"/>
                        <a:t>Tirsdag</a:t>
                      </a:r>
                    </a:p>
                  </a:txBody>
                  <a:tcPr/>
                </a:tc>
                <a:tc>
                  <a:txBody>
                    <a:bodyPr/>
                    <a:lstStyle/>
                    <a:p>
                      <a:pPr algn="ctr"/>
                      <a:r>
                        <a:rPr lang="nb-NO" dirty="0"/>
                        <a:t>Onsdag</a:t>
                      </a:r>
                    </a:p>
                  </a:txBody>
                  <a:tcPr/>
                </a:tc>
                <a:tc>
                  <a:txBody>
                    <a:bodyPr/>
                    <a:lstStyle/>
                    <a:p>
                      <a:pPr algn="ctr"/>
                      <a:r>
                        <a:rPr lang="nb-NO" dirty="0"/>
                        <a:t>Torsdag</a:t>
                      </a:r>
                    </a:p>
                  </a:txBody>
                  <a:tcPr/>
                </a:tc>
                <a:tc>
                  <a:txBody>
                    <a:bodyPr/>
                    <a:lstStyle/>
                    <a:p>
                      <a:pPr algn="ctr"/>
                      <a:r>
                        <a:rPr lang="nb-NO" dirty="0"/>
                        <a:t>Fredag</a:t>
                      </a:r>
                    </a:p>
                  </a:txBody>
                  <a:tcPr/>
                </a:tc>
                <a:tc>
                  <a:txBody>
                    <a:bodyPr/>
                    <a:lstStyle/>
                    <a:p>
                      <a:pPr algn="ctr"/>
                      <a:r>
                        <a:rPr lang="nb-NO" dirty="0"/>
                        <a:t>Lørdag</a:t>
                      </a:r>
                    </a:p>
                  </a:txBody>
                  <a:tcPr/>
                </a:tc>
                <a:tc>
                  <a:txBody>
                    <a:bodyPr/>
                    <a:lstStyle/>
                    <a:p>
                      <a:pPr algn="ctr"/>
                      <a:r>
                        <a:rPr lang="nb-NO" dirty="0"/>
                        <a:t>Søndag</a:t>
                      </a:r>
                    </a:p>
                  </a:txBody>
                  <a:tcPr/>
                </a:tc>
                <a:extLst>
                  <a:ext uri="{0D108BD9-81ED-4DB2-BD59-A6C34878D82A}">
                    <a16:rowId xmlns:a16="http://schemas.microsoft.com/office/drawing/2014/main" val="1721873447"/>
                  </a:ext>
                </a:extLst>
              </a:tr>
              <a:tr h="370840">
                <a:tc>
                  <a:txBody>
                    <a:bodyPr/>
                    <a:lstStyle/>
                    <a:p>
                      <a:pPr algn="ctr"/>
                      <a:r>
                        <a:rPr lang="nb-NO" b="1" dirty="0"/>
                        <a:t>44</a:t>
                      </a:r>
                    </a:p>
                    <a:p>
                      <a:pPr algn="ctr"/>
                      <a:endParaRPr lang="nb-NO" b="1" dirty="0"/>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r>
                        <a:rPr lang="nb-NO" dirty="0"/>
                        <a:t>1</a:t>
                      </a:r>
                    </a:p>
                  </a:txBody>
                  <a:tcPr/>
                </a:tc>
                <a:extLst>
                  <a:ext uri="{0D108BD9-81ED-4DB2-BD59-A6C34878D82A}">
                    <a16:rowId xmlns:a16="http://schemas.microsoft.com/office/drawing/2014/main" val="4245404170"/>
                  </a:ext>
                </a:extLst>
              </a:tr>
              <a:tr h="370840">
                <a:tc>
                  <a:txBody>
                    <a:bodyPr/>
                    <a:lstStyle/>
                    <a:p>
                      <a:pPr algn="ctr"/>
                      <a:r>
                        <a:rPr lang="nb-NO" b="1" dirty="0"/>
                        <a:t>45</a:t>
                      </a:r>
                    </a:p>
                    <a:p>
                      <a:pPr algn="ctr"/>
                      <a:endParaRPr lang="nb-NO" b="1" dirty="0"/>
                    </a:p>
                  </a:txBody>
                  <a:tcPr/>
                </a:tc>
                <a:tc>
                  <a:txBody>
                    <a:bodyPr/>
                    <a:lstStyle/>
                    <a:p>
                      <a:r>
                        <a:rPr lang="nb-NO" dirty="0"/>
                        <a:t>2</a:t>
                      </a:r>
                    </a:p>
                  </a:txBody>
                  <a:tcPr/>
                </a:tc>
                <a:tc>
                  <a:txBody>
                    <a:bodyPr/>
                    <a:lstStyle/>
                    <a:p>
                      <a:r>
                        <a:rPr lang="nb-NO" dirty="0"/>
                        <a:t>3</a:t>
                      </a:r>
                    </a:p>
                  </a:txBody>
                  <a:tcPr/>
                </a:tc>
                <a:tc>
                  <a:txBody>
                    <a:bodyPr/>
                    <a:lstStyle/>
                    <a:p>
                      <a:r>
                        <a:rPr lang="nb-NO" dirty="0"/>
                        <a:t>4</a:t>
                      </a:r>
                    </a:p>
                  </a:txBody>
                  <a:tcPr/>
                </a:tc>
                <a:tc>
                  <a:txBody>
                    <a:bodyPr/>
                    <a:lstStyle/>
                    <a:p>
                      <a:r>
                        <a:rPr lang="nb-NO" dirty="0"/>
                        <a:t>5</a:t>
                      </a:r>
                    </a:p>
                  </a:txBody>
                  <a:tcPr/>
                </a:tc>
                <a:tc>
                  <a:txBody>
                    <a:bodyPr/>
                    <a:lstStyle/>
                    <a:p>
                      <a:r>
                        <a:rPr lang="nb-NO" dirty="0"/>
                        <a:t>6</a:t>
                      </a:r>
                      <a:endParaRPr lang="nb-NO" sz="1200" dirty="0"/>
                    </a:p>
                  </a:txBody>
                  <a:tcPr/>
                </a:tc>
                <a:tc>
                  <a:txBody>
                    <a:bodyPr/>
                    <a:lstStyle/>
                    <a:p>
                      <a:r>
                        <a:rPr lang="nb-NO" dirty="0"/>
                        <a:t>7</a:t>
                      </a:r>
                    </a:p>
                  </a:txBody>
                  <a:tcPr/>
                </a:tc>
                <a:tc>
                  <a:txBody>
                    <a:bodyPr/>
                    <a:lstStyle/>
                    <a:p>
                      <a:r>
                        <a:rPr lang="nb-NO" dirty="0"/>
                        <a:t>8</a:t>
                      </a:r>
                    </a:p>
                  </a:txBody>
                  <a:tcPr/>
                </a:tc>
                <a:extLst>
                  <a:ext uri="{0D108BD9-81ED-4DB2-BD59-A6C34878D82A}">
                    <a16:rowId xmlns:a16="http://schemas.microsoft.com/office/drawing/2014/main" val="3113036599"/>
                  </a:ext>
                </a:extLst>
              </a:tr>
              <a:tr h="370840">
                <a:tc>
                  <a:txBody>
                    <a:bodyPr/>
                    <a:lstStyle/>
                    <a:p>
                      <a:pPr algn="ctr"/>
                      <a:r>
                        <a:rPr lang="nb-NO" b="1" dirty="0"/>
                        <a:t>46</a:t>
                      </a:r>
                    </a:p>
                    <a:p>
                      <a:pPr algn="ctr"/>
                      <a:endParaRPr lang="nb-NO" b="1" dirty="0"/>
                    </a:p>
                  </a:txBody>
                  <a:tcPr/>
                </a:tc>
                <a:tc>
                  <a:txBody>
                    <a:bodyPr/>
                    <a:lstStyle/>
                    <a:p>
                      <a:r>
                        <a:rPr lang="nb-NO" dirty="0"/>
                        <a:t>9</a:t>
                      </a:r>
                    </a:p>
                  </a:txBody>
                  <a:tcPr/>
                </a:tc>
                <a:tc>
                  <a:txBody>
                    <a:bodyPr/>
                    <a:lstStyle/>
                    <a:p>
                      <a:r>
                        <a:rPr lang="nb-NO" dirty="0"/>
                        <a:t>10</a:t>
                      </a:r>
                    </a:p>
                  </a:txBody>
                  <a:tcPr/>
                </a:tc>
                <a:tc>
                  <a:txBody>
                    <a:bodyPr/>
                    <a:lstStyle/>
                    <a:p>
                      <a:r>
                        <a:rPr lang="nb-NO" dirty="0"/>
                        <a:t>11</a:t>
                      </a:r>
                    </a:p>
                  </a:txBody>
                  <a:tcPr/>
                </a:tc>
                <a:tc>
                  <a:txBody>
                    <a:bodyPr/>
                    <a:lstStyle/>
                    <a:p>
                      <a:r>
                        <a:rPr lang="nb-NO" dirty="0"/>
                        <a:t>12</a:t>
                      </a:r>
                    </a:p>
                  </a:txBody>
                  <a:tcPr/>
                </a:tc>
                <a:tc>
                  <a:txBody>
                    <a:bodyPr/>
                    <a:lstStyle/>
                    <a:p>
                      <a:r>
                        <a:rPr lang="nb-NO" dirty="0"/>
                        <a:t>13</a:t>
                      </a:r>
                    </a:p>
                    <a:p>
                      <a:endParaRPr lang="nb-NO" dirty="0"/>
                    </a:p>
                  </a:txBody>
                  <a:tcPr/>
                </a:tc>
                <a:tc>
                  <a:txBody>
                    <a:bodyPr/>
                    <a:lstStyle/>
                    <a:p>
                      <a:r>
                        <a:rPr lang="nb-NO" dirty="0"/>
                        <a:t>14</a:t>
                      </a:r>
                    </a:p>
                  </a:txBody>
                  <a:tcPr/>
                </a:tc>
                <a:tc>
                  <a:txBody>
                    <a:bodyPr/>
                    <a:lstStyle/>
                    <a:p>
                      <a:r>
                        <a:rPr lang="nb-NO" dirty="0"/>
                        <a:t>15</a:t>
                      </a:r>
                    </a:p>
                  </a:txBody>
                  <a:tcPr/>
                </a:tc>
                <a:extLst>
                  <a:ext uri="{0D108BD9-81ED-4DB2-BD59-A6C34878D82A}">
                    <a16:rowId xmlns:a16="http://schemas.microsoft.com/office/drawing/2014/main" val="3631578844"/>
                  </a:ext>
                </a:extLst>
              </a:tr>
              <a:tr h="370840">
                <a:tc>
                  <a:txBody>
                    <a:bodyPr/>
                    <a:lstStyle/>
                    <a:p>
                      <a:pPr algn="ctr"/>
                      <a:r>
                        <a:rPr lang="nb-NO" b="1" dirty="0"/>
                        <a:t>47</a:t>
                      </a:r>
                    </a:p>
                    <a:p>
                      <a:pPr algn="ctr"/>
                      <a:endParaRPr lang="nb-NO" b="1" dirty="0"/>
                    </a:p>
                  </a:txBody>
                  <a:tcPr/>
                </a:tc>
                <a:tc>
                  <a:txBody>
                    <a:bodyPr/>
                    <a:lstStyle/>
                    <a:p>
                      <a:r>
                        <a:rPr lang="nb-NO" dirty="0"/>
                        <a:t>16</a:t>
                      </a:r>
                    </a:p>
                  </a:txBody>
                  <a:tcPr/>
                </a:tc>
                <a:tc>
                  <a:txBody>
                    <a:bodyPr/>
                    <a:lstStyle/>
                    <a:p>
                      <a:r>
                        <a:rPr lang="nb-NO" dirty="0"/>
                        <a:t>17</a:t>
                      </a:r>
                      <a:endParaRPr lang="nb-NO" sz="1200" dirty="0">
                        <a:solidFill>
                          <a:srgbClr val="FF0000"/>
                        </a:solidFill>
                      </a:endParaRPr>
                    </a:p>
                  </a:txBody>
                  <a:tcPr/>
                </a:tc>
                <a:tc>
                  <a:txBody>
                    <a:bodyPr/>
                    <a:lstStyle/>
                    <a:p>
                      <a:r>
                        <a:rPr lang="nb-NO" dirty="0"/>
                        <a:t>18</a:t>
                      </a:r>
                    </a:p>
                  </a:txBody>
                  <a:tcPr/>
                </a:tc>
                <a:tc>
                  <a:txBody>
                    <a:bodyPr/>
                    <a:lstStyle/>
                    <a:p>
                      <a:r>
                        <a:rPr lang="nb-NO" dirty="0"/>
                        <a:t>19</a:t>
                      </a:r>
                    </a:p>
                    <a:p>
                      <a:r>
                        <a:rPr lang="nb-NO" sz="1100" dirty="0">
                          <a:solidFill>
                            <a:srgbClr val="FF0000"/>
                          </a:solidFill>
                        </a:rPr>
                        <a:t>Planleggingsdag – barnehagen er stengt</a:t>
                      </a:r>
                    </a:p>
                  </a:txBody>
                  <a:tcPr/>
                </a:tc>
                <a:tc>
                  <a:txBody>
                    <a:bodyPr/>
                    <a:lstStyle/>
                    <a:p>
                      <a:r>
                        <a:rPr lang="nb-NO" dirty="0"/>
                        <a:t>20</a:t>
                      </a:r>
                      <a:endParaRPr lang="nb-NO" sz="1200" dirty="0"/>
                    </a:p>
                  </a:txBody>
                  <a:tcPr/>
                </a:tc>
                <a:tc>
                  <a:txBody>
                    <a:bodyPr/>
                    <a:lstStyle/>
                    <a:p>
                      <a:r>
                        <a:rPr lang="nb-NO" dirty="0"/>
                        <a:t>21</a:t>
                      </a:r>
                    </a:p>
                  </a:txBody>
                  <a:tcPr/>
                </a:tc>
                <a:tc>
                  <a:txBody>
                    <a:bodyPr/>
                    <a:lstStyle/>
                    <a:p>
                      <a:r>
                        <a:rPr lang="nb-NO" dirty="0"/>
                        <a:t>22</a:t>
                      </a:r>
                    </a:p>
                  </a:txBody>
                  <a:tcPr/>
                </a:tc>
                <a:extLst>
                  <a:ext uri="{0D108BD9-81ED-4DB2-BD59-A6C34878D82A}">
                    <a16:rowId xmlns:a16="http://schemas.microsoft.com/office/drawing/2014/main" val="2947502413"/>
                  </a:ext>
                </a:extLst>
              </a:tr>
              <a:tr h="370840">
                <a:tc>
                  <a:txBody>
                    <a:bodyPr/>
                    <a:lstStyle/>
                    <a:p>
                      <a:pPr algn="ctr"/>
                      <a:r>
                        <a:rPr lang="nb-NO" b="1" dirty="0"/>
                        <a:t>48</a:t>
                      </a:r>
                    </a:p>
                  </a:txBody>
                  <a:tcPr/>
                </a:tc>
                <a:tc>
                  <a:txBody>
                    <a:bodyPr/>
                    <a:lstStyle/>
                    <a:p>
                      <a:r>
                        <a:rPr lang="nb-NO" dirty="0"/>
                        <a:t>23</a:t>
                      </a:r>
                    </a:p>
                    <a:p>
                      <a:r>
                        <a:rPr lang="nb-NO" sz="1400" dirty="0">
                          <a:solidFill>
                            <a:srgbClr val="FF0000"/>
                          </a:solidFill>
                        </a:rPr>
                        <a:t>Frist for registrering av juleferien</a:t>
                      </a:r>
                    </a:p>
                  </a:txBody>
                  <a:tcPr/>
                </a:tc>
                <a:tc>
                  <a:txBody>
                    <a:bodyPr/>
                    <a:lstStyle/>
                    <a:p>
                      <a:r>
                        <a:rPr lang="nb-NO" dirty="0"/>
                        <a:t>24</a:t>
                      </a:r>
                    </a:p>
                    <a:p>
                      <a:endParaRPr lang="nb-NO" dirty="0"/>
                    </a:p>
                  </a:txBody>
                  <a:tcPr/>
                </a:tc>
                <a:tc>
                  <a:txBody>
                    <a:bodyPr/>
                    <a:lstStyle/>
                    <a:p>
                      <a:r>
                        <a:rPr lang="nb-NO" dirty="0"/>
                        <a:t>25</a:t>
                      </a:r>
                    </a:p>
                  </a:txBody>
                  <a:tcPr/>
                </a:tc>
                <a:tc>
                  <a:txBody>
                    <a:bodyPr/>
                    <a:lstStyle/>
                    <a:p>
                      <a:r>
                        <a:rPr lang="nb-NO" dirty="0"/>
                        <a:t>26</a:t>
                      </a:r>
                    </a:p>
                  </a:txBody>
                  <a:tcPr/>
                </a:tc>
                <a:tc>
                  <a:txBody>
                    <a:bodyPr/>
                    <a:lstStyle/>
                    <a:p>
                      <a:r>
                        <a:rPr lang="nb-NO" sz="1800" dirty="0"/>
                        <a:t>27</a:t>
                      </a:r>
                    </a:p>
                  </a:txBody>
                  <a:tcPr/>
                </a:tc>
                <a:tc>
                  <a:txBody>
                    <a:bodyPr/>
                    <a:lstStyle/>
                    <a:p>
                      <a:r>
                        <a:rPr lang="nb-NO" dirty="0"/>
                        <a:t>28</a:t>
                      </a:r>
                    </a:p>
                  </a:txBody>
                  <a:tcPr/>
                </a:tc>
                <a:tc>
                  <a:txBody>
                    <a:bodyPr/>
                    <a:lstStyle/>
                    <a:p>
                      <a:r>
                        <a:rPr lang="nb-NO" dirty="0"/>
                        <a:t>29</a:t>
                      </a:r>
                    </a:p>
                  </a:txBody>
                  <a:tcPr/>
                </a:tc>
                <a:extLst>
                  <a:ext uri="{0D108BD9-81ED-4DB2-BD59-A6C34878D82A}">
                    <a16:rowId xmlns:a16="http://schemas.microsoft.com/office/drawing/2014/main" val="10005"/>
                  </a:ext>
                </a:extLst>
              </a:tr>
              <a:tr h="370840">
                <a:tc>
                  <a:txBody>
                    <a:bodyPr/>
                    <a:lstStyle/>
                    <a:p>
                      <a:pPr algn="ctr"/>
                      <a:r>
                        <a:rPr lang="nb-NO" b="1" dirty="0"/>
                        <a:t>49</a:t>
                      </a:r>
                    </a:p>
                  </a:txBody>
                  <a:tcPr/>
                </a:tc>
                <a:tc>
                  <a:txBody>
                    <a:bodyPr/>
                    <a:lstStyle/>
                    <a:p>
                      <a:r>
                        <a:rPr lang="nb-NO" sz="1800" dirty="0">
                          <a:solidFill>
                            <a:schemeClr val="tx1"/>
                          </a:solidFill>
                        </a:rPr>
                        <a:t>30</a:t>
                      </a:r>
                    </a:p>
                    <a:p>
                      <a:r>
                        <a:rPr lang="nb-NO" sz="1100" dirty="0">
                          <a:solidFill>
                            <a:schemeClr val="tx1"/>
                          </a:solidFill>
                        </a:rPr>
                        <a:t>Julegrantenning </a:t>
                      </a:r>
                      <a:r>
                        <a:rPr lang="nb-NO" sz="1100" dirty="0" err="1">
                          <a:solidFill>
                            <a:schemeClr val="tx1"/>
                          </a:solidFill>
                        </a:rPr>
                        <a:t>kl</a:t>
                      </a:r>
                      <a:r>
                        <a:rPr lang="nb-NO" sz="1100" dirty="0">
                          <a:solidFill>
                            <a:schemeClr val="tx1"/>
                          </a:solidFill>
                        </a:rPr>
                        <a:t> 8.30</a:t>
                      </a:r>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sz="1800"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3185636051"/>
                  </a:ext>
                </a:extLst>
              </a:tr>
            </a:tbl>
          </a:graphicData>
        </a:graphic>
      </p:graphicFrame>
      <p:sp>
        <p:nvSpPr>
          <p:cNvPr id="3" name="Plassholder for lysbildenummer 2">
            <a:extLst>
              <a:ext uri="{FF2B5EF4-FFF2-40B4-BE49-F238E27FC236}">
                <a16:creationId xmlns:a16="http://schemas.microsoft.com/office/drawing/2014/main" id="{5B36B829-52FB-FE49-9D91-3718A4C3AD77}"/>
              </a:ext>
            </a:extLst>
          </p:cNvPr>
          <p:cNvSpPr>
            <a:spLocks noGrp="1"/>
          </p:cNvSpPr>
          <p:nvPr>
            <p:ph type="sldNum" sz="quarter" idx="12"/>
          </p:nvPr>
        </p:nvSpPr>
        <p:spPr/>
        <p:txBody>
          <a:bodyPr/>
          <a:lstStyle/>
          <a:p>
            <a:fld id="{51845F5A-061D-4825-9AE9-D7794091C6CF}" type="slidenum">
              <a:rPr lang="en-US" smtClean="0"/>
              <a:t>10</a:t>
            </a:fld>
            <a:endParaRPr lang="en-US"/>
          </a:p>
        </p:txBody>
      </p:sp>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119" y="80580"/>
            <a:ext cx="1221149" cy="1628198"/>
          </a:xfrm>
          <a:prstGeom prst="rect">
            <a:avLst/>
          </a:prstGeom>
        </p:spPr>
      </p:pic>
      <p:pic>
        <p:nvPicPr>
          <p:cNvPr id="7" name="Bilde 6"/>
          <p:cNvPicPr>
            <a:picLocks noChangeAspect="1"/>
          </p:cNvPicPr>
          <p:nvPr/>
        </p:nvPicPr>
        <p:blipFill>
          <a:blip r:embed="rId3"/>
          <a:srcRect/>
          <a:stretch/>
        </p:blipFill>
        <p:spPr>
          <a:xfrm>
            <a:off x="678185" y="129430"/>
            <a:ext cx="1146172" cy="1530498"/>
          </a:xfrm>
          <a:prstGeom prst="rect">
            <a:avLst/>
          </a:prstGeom>
        </p:spPr>
      </p:pic>
      <p:pic>
        <p:nvPicPr>
          <p:cNvPr id="8" name="Bild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94339" y="2595228"/>
            <a:ext cx="1528602" cy="2038136"/>
          </a:xfrm>
          <a:prstGeom prst="rect">
            <a:avLst/>
          </a:prstGeom>
        </p:spPr>
      </p:pic>
    </p:spTree>
    <p:extLst>
      <p:ext uri="{BB962C8B-B14F-4D97-AF65-F5344CB8AC3E}">
        <p14:creationId xmlns:p14="http://schemas.microsoft.com/office/powerpoint/2010/main" val="531872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F6C47A8-4A51-EA4E-9F92-77B3341E9F74}"/>
              </a:ext>
            </a:extLst>
          </p:cNvPr>
          <p:cNvSpPr>
            <a:spLocks noGrp="1"/>
          </p:cNvSpPr>
          <p:nvPr>
            <p:ph type="title"/>
          </p:nvPr>
        </p:nvSpPr>
        <p:spPr>
          <a:xfrm>
            <a:off x="1446850" y="139399"/>
            <a:ext cx="3964008" cy="700050"/>
          </a:xfrm>
        </p:spPr>
        <p:txBody>
          <a:bodyPr>
            <a:normAutofit/>
          </a:bodyPr>
          <a:lstStyle/>
          <a:p>
            <a:pPr algn="ctr"/>
            <a:r>
              <a:rPr lang="nb-NO" b="1" dirty="0"/>
              <a:t>Verdier</a:t>
            </a:r>
          </a:p>
        </p:txBody>
      </p:sp>
      <p:sp>
        <p:nvSpPr>
          <p:cNvPr id="3" name="Plassholder for innhold 2">
            <a:extLst>
              <a:ext uri="{FF2B5EF4-FFF2-40B4-BE49-F238E27FC236}">
                <a16:creationId xmlns:a16="http://schemas.microsoft.com/office/drawing/2014/main" id="{2CE3E9EA-76BC-974B-AA30-9D52715AAB01}"/>
              </a:ext>
            </a:extLst>
          </p:cNvPr>
          <p:cNvSpPr>
            <a:spLocks noGrp="1"/>
          </p:cNvSpPr>
          <p:nvPr>
            <p:ph idx="1"/>
          </p:nvPr>
        </p:nvSpPr>
        <p:spPr>
          <a:xfrm>
            <a:off x="194872" y="978848"/>
            <a:ext cx="5606321" cy="5739753"/>
          </a:xfrm>
        </p:spPr>
        <p:txBody>
          <a:bodyPr>
            <a:normAutofit fontScale="40000" lnSpcReduction="20000"/>
          </a:bodyPr>
          <a:lstStyle/>
          <a:p>
            <a:pPr marL="0" indent="0">
              <a:lnSpc>
                <a:spcPct val="160000"/>
              </a:lnSpc>
              <a:buNone/>
            </a:pPr>
            <a:r>
              <a:rPr lang="nb-NO" sz="3300" dirty="0"/>
              <a:t>Verdigrunnlag er noe barnehageloven gir oss og som er veldig viktig for oss. Vi skal være en barnehage som forteller om at alle er like viktige, at vi bryr oss om hverandre og at vi har lov til å være forskjellige. Vi skal være rollemodeller for hverandre, og dette skal vi gjøre med måten vi er på og det vi forteller med orda våre. Det er viktig for alle mennesker. Vi voksne i barnehagen skal være engasjerte, omsorgsfulle og opptatt av at alle barna skal ha det bra. </a:t>
            </a:r>
          </a:p>
          <a:p>
            <a:pPr marL="0" indent="0">
              <a:lnSpc>
                <a:spcPct val="160000"/>
              </a:lnSpc>
              <a:buNone/>
            </a:pPr>
            <a:r>
              <a:rPr lang="nb-NO" sz="3300" dirty="0"/>
              <a:t>De verdiene vi setter høyt er også det å ha gode møter med naturen. Vi skal lære oss å bli glad i naturen og det å være ute. Vi vet at det er sunt for barna å leke ute i naturen og at materialer vi finner i naturen er supert å leke med. Da kan vi selv tilpasse leken etter hva vi klarer, bruke fantasien på en annen måte enn det vi gjør inne og leken i naturen gir flere inntrykk som hjernen vår kan jobbe med. Den eneste veien inn i hjernen vår er gjennom sansene. Ute er det ting vi kan se etter, ting vi kan lukte på og kjenne på mens vi leker. Vi tenker også mye på de minste barna i barnehagen, at de skal få møte naturen på en måte som et tilpasset de, og hvordan de har det på veien dit. </a:t>
            </a:r>
          </a:p>
          <a:p>
            <a:pPr>
              <a:lnSpc>
                <a:spcPct val="90000"/>
              </a:lnSpc>
            </a:pPr>
            <a:endParaRPr lang="nb-NO" sz="1400" dirty="0"/>
          </a:p>
        </p:txBody>
      </p:sp>
      <p:sp>
        <p:nvSpPr>
          <p:cNvPr id="5" name="Plassholder for lysbildenummer 4">
            <a:extLst>
              <a:ext uri="{FF2B5EF4-FFF2-40B4-BE49-F238E27FC236}">
                <a16:creationId xmlns:a16="http://schemas.microsoft.com/office/drawing/2014/main" id="{325D7F5D-8C18-384F-BA97-1031E60513E4}"/>
              </a:ext>
            </a:extLst>
          </p:cNvPr>
          <p:cNvSpPr>
            <a:spLocks noGrp="1"/>
          </p:cNvSpPr>
          <p:nvPr>
            <p:ph type="sldNum" sz="quarter" idx="12"/>
          </p:nvPr>
        </p:nvSpPr>
        <p:spPr/>
        <p:txBody>
          <a:bodyPr/>
          <a:lstStyle/>
          <a:p>
            <a:fld id="{51845F5A-061D-4825-9AE9-D7794091C6CF}" type="slidenum">
              <a:rPr lang="en-US" smtClean="0"/>
              <a:t>11</a:t>
            </a:fld>
            <a:endParaRPr lang="en-US"/>
          </a:p>
        </p:txBody>
      </p:sp>
      <p:pic>
        <p:nvPicPr>
          <p:cNvPr id="4" name="Bil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76451" y="324921"/>
            <a:ext cx="1698126" cy="2264168"/>
          </a:xfrm>
          <a:prstGeom prst="rect">
            <a:avLst/>
          </a:prstGeom>
        </p:spPr>
      </p:pic>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7797" y="489424"/>
            <a:ext cx="1736416" cy="2315221"/>
          </a:xfrm>
          <a:prstGeom prst="rect">
            <a:avLst/>
          </a:prstGeom>
        </p:spPr>
      </p:pic>
      <p:pic>
        <p:nvPicPr>
          <p:cNvPr id="7" name="Bild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5238" y="3392357"/>
            <a:ext cx="1977161" cy="1482871"/>
          </a:xfrm>
          <a:prstGeom prst="rect">
            <a:avLst/>
          </a:prstGeom>
        </p:spPr>
      </p:pic>
      <p:pic>
        <p:nvPicPr>
          <p:cNvPr id="8" name="Bild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3787" y="3848724"/>
            <a:ext cx="2060278" cy="1545209"/>
          </a:xfrm>
          <a:prstGeom prst="rect">
            <a:avLst/>
          </a:prstGeom>
        </p:spPr>
      </p:pic>
      <p:pic>
        <p:nvPicPr>
          <p:cNvPr id="9" name="Bild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717433" y="746161"/>
            <a:ext cx="1738068" cy="2317423"/>
          </a:xfrm>
          <a:prstGeom prst="rect">
            <a:avLst/>
          </a:prstGeom>
        </p:spPr>
      </p:pic>
      <p:pic>
        <p:nvPicPr>
          <p:cNvPr id="10" name="Bild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335453" y="4320650"/>
            <a:ext cx="1564378" cy="2085837"/>
          </a:xfrm>
          <a:prstGeom prst="rect">
            <a:avLst/>
          </a:prstGeom>
        </p:spPr>
      </p:pic>
      <p:pic>
        <p:nvPicPr>
          <p:cNvPr id="11" name="Bilde 1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215641" y="5038735"/>
            <a:ext cx="1364449" cy="1819265"/>
          </a:xfrm>
          <a:prstGeom prst="rect">
            <a:avLst/>
          </a:prstGeom>
        </p:spPr>
      </p:pic>
    </p:spTree>
    <p:extLst>
      <p:ext uri="{BB962C8B-B14F-4D97-AF65-F5344CB8AC3E}">
        <p14:creationId xmlns:p14="http://schemas.microsoft.com/office/powerpoint/2010/main" val="16645215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D5237F0-2173-FE43-AB7F-79B01CA55BCE}"/>
              </a:ext>
            </a:extLst>
          </p:cNvPr>
          <p:cNvSpPr>
            <a:spLocks noGrp="1"/>
          </p:cNvSpPr>
          <p:nvPr>
            <p:ph type="title"/>
          </p:nvPr>
        </p:nvSpPr>
        <p:spPr/>
        <p:txBody>
          <a:bodyPr/>
          <a:lstStyle/>
          <a:p>
            <a:pPr algn="ctr"/>
            <a:r>
              <a:rPr lang="nb-NO" b="1" dirty="0"/>
              <a:t>Desember</a:t>
            </a:r>
          </a:p>
        </p:txBody>
      </p:sp>
      <p:graphicFrame>
        <p:nvGraphicFramePr>
          <p:cNvPr id="4" name="Plassholder for innhold 3">
            <a:extLst>
              <a:ext uri="{FF2B5EF4-FFF2-40B4-BE49-F238E27FC236}">
                <a16:creationId xmlns:a16="http://schemas.microsoft.com/office/drawing/2014/main" id="{30617F2C-DB2A-5741-A7C6-422DD2C72E6E}"/>
              </a:ext>
            </a:extLst>
          </p:cNvPr>
          <p:cNvGraphicFramePr>
            <a:graphicFrameLocks noGrp="1"/>
          </p:cNvGraphicFramePr>
          <p:nvPr>
            <p:ph idx="1"/>
            <p:extLst>
              <p:ext uri="{D42A27DB-BD31-4B8C-83A1-F6EECF244321}">
                <p14:modId xmlns:p14="http://schemas.microsoft.com/office/powerpoint/2010/main" val="2165225750"/>
              </p:ext>
            </p:extLst>
          </p:nvPr>
        </p:nvGraphicFramePr>
        <p:xfrm>
          <a:off x="838200" y="2011363"/>
          <a:ext cx="9785279" cy="4759960"/>
        </p:xfrm>
        <a:graphic>
          <a:graphicData uri="http://schemas.openxmlformats.org/drawingml/2006/table">
            <a:tbl>
              <a:tblPr firstRow="1" bandRow="1">
                <a:tableStyleId>{ED083AE6-46FA-4A59-8FB0-9F97EB10719F}</a:tableStyleId>
              </a:tblPr>
              <a:tblGrid>
                <a:gridCol w="671830">
                  <a:extLst>
                    <a:ext uri="{9D8B030D-6E8A-4147-A177-3AD203B41FA5}">
                      <a16:colId xmlns:a16="http://schemas.microsoft.com/office/drawing/2014/main" val="1796769933"/>
                    </a:ext>
                  </a:extLst>
                </a:gridCol>
                <a:gridCol w="1314450">
                  <a:extLst>
                    <a:ext uri="{9D8B030D-6E8A-4147-A177-3AD203B41FA5}">
                      <a16:colId xmlns:a16="http://schemas.microsoft.com/office/drawing/2014/main" val="4131939650"/>
                    </a:ext>
                  </a:extLst>
                </a:gridCol>
                <a:gridCol w="1314450">
                  <a:extLst>
                    <a:ext uri="{9D8B030D-6E8A-4147-A177-3AD203B41FA5}">
                      <a16:colId xmlns:a16="http://schemas.microsoft.com/office/drawing/2014/main" val="2622887424"/>
                    </a:ext>
                  </a:extLst>
                </a:gridCol>
                <a:gridCol w="1314450">
                  <a:extLst>
                    <a:ext uri="{9D8B030D-6E8A-4147-A177-3AD203B41FA5}">
                      <a16:colId xmlns:a16="http://schemas.microsoft.com/office/drawing/2014/main" val="1687292222"/>
                    </a:ext>
                  </a:extLst>
                </a:gridCol>
                <a:gridCol w="1314450">
                  <a:extLst>
                    <a:ext uri="{9D8B030D-6E8A-4147-A177-3AD203B41FA5}">
                      <a16:colId xmlns:a16="http://schemas.microsoft.com/office/drawing/2014/main" val="3841342180"/>
                    </a:ext>
                  </a:extLst>
                </a:gridCol>
                <a:gridCol w="1314450">
                  <a:extLst>
                    <a:ext uri="{9D8B030D-6E8A-4147-A177-3AD203B41FA5}">
                      <a16:colId xmlns:a16="http://schemas.microsoft.com/office/drawing/2014/main" val="3032911986"/>
                    </a:ext>
                  </a:extLst>
                </a:gridCol>
                <a:gridCol w="1314450">
                  <a:extLst>
                    <a:ext uri="{9D8B030D-6E8A-4147-A177-3AD203B41FA5}">
                      <a16:colId xmlns:a16="http://schemas.microsoft.com/office/drawing/2014/main" val="2841643909"/>
                    </a:ext>
                  </a:extLst>
                </a:gridCol>
                <a:gridCol w="1226749">
                  <a:extLst>
                    <a:ext uri="{9D8B030D-6E8A-4147-A177-3AD203B41FA5}">
                      <a16:colId xmlns:a16="http://schemas.microsoft.com/office/drawing/2014/main" val="918303226"/>
                    </a:ext>
                  </a:extLst>
                </a:gridCol>
              </a:tblGrid>
              <a:tr h="370840">
                <a:tc>
                  <a:txBody>
                    <a:bodyPr/>
                    <a:lstStyle/>
                    <a:p>
                      <a:pPr algn="ctr"/>
                      <a:r>
                        <a:rPr lang="nb-NO" dirty="0"/>
                        <a:t>Uke</a:t>
                      </a:r>
                    </a:p>
                  </a:txBody>
                  <a:tcPr>
                    <a:solidFill>
                      <a:srgbClr val="FF0000"/>
                    </a:solidFill>
                  </a:tcPr>
                </a:tc>
                <a:tc>
                  <a:txBody>
                    <a:bodyPr/>
                    <a:lstStyle/>
                    <a:p>
                      <a:pPr algn="ctr"/>
                      <a:r>
                        <a:rPr lang="nb-NO" dirty="0"/>
                        <a:t>Mandag</a:t>
                      </a:r>
                    </a:p>
                  </a:txBody>
                  <a:tcPr>
                    <a:solidFill>
                      <a:srgbClr val="FF0000"/>
                    </a:solidFill>
                  </a:tcPr>
                </a:tc>
                <a:tc>
                  <a:txBody>
                    <a:bodyPr/>
                    <a:lstStyle/>
                    <a:p>
                      <a:pPr algn="ctr"/>
                      <a:r>
                        <a:rPr lang="nb-NO" dirty="0"/>
                        <a:t>Tirsdag</a:t>
                      </a:r>
                    </a:p>
                  </a:txBody>
                  <a:tcPr>
                    <a:solidFill>
                      <a:srgbClr val="FF0000"/>
                    </a:solidFill>
                  </a:tcPr>
                </a:tc>
                <a:tc>
                  <a:txBody>
                    <a:bodyPr/>
                    <a:lstStyle/>
                    <a:p>
                      <a:pPr algn="ctr"/>
                      <a:r>
                        <a:rPr lang="nb-NO" dirty="0"/>
                        <a:t>Onsdag</a:t>
                      </a:r>
                    </a:p>
                  </a:txBody>
                  <a:tcPr>
                    <a:solidFill>
                      <a:srgbClr val="FF0000"/>
                    </a:solidFill>
                  </a:tcPr>
                </a:tc>
                <a:tc>
                  <a:txBody>
                    <a:bodyPr/>
                    <a:lstStyle/>
                    <a:p>
                      <a:pPr algn="ctr"/>
                      <a:r>
                        <a:rPr lang="nb-NO" dirty="0"/>
                        <a:t>Torsdag</a:t>
                      </a:r>
                    </a:p>
                  </a:txBody>
                  <a:tcPr>
                    <a:solidFill>
                      <a:srgbClr val="FF0000"/>
                    </a:solidFill>
                  </a:tcPr>
                </a:tc>
                <a:tc>
                  <a:txBody>
                    <a:bodyPr/>
                    <a:lstStyle/>
                    <a:p>
                      <a:pPr algn="ctr"/>
                      <a:r>
                        <a:rPr lang="nb-NO" dirty="0"/>
                        <a:t>Fredag</a:t>
                      </a:r>
                    </a:p>
                  </a:txBody>
                  <a:tcPr>
                    <a:solidFill>
                      <a:srgbClr val="FF0000"/>
                    </a:solidFill>
                  </a:tcPr>
                </a:tc>
                <a:tc>
                  <a:txBody>
                    <a:bodyPr/>
                    <a:lstStyle/>
                    <a:p>
                      <a:pPr algn="ctr"/>
                      <a:r>
                        <a:rPr lang="nb-NO" dirty="0"/>
                        <a:t>Lørdag</a:t>
                      </a:r>
                    </a:p>
                  </a:txBody>
                  <a:tcPr>
                    <a:solidFill>
                      <a:srgbClr val="FF0000"/>
                    </a:solidFill>
                  </a:tcPr>
                </a:tc>
                <a:tc>
                  <a:txBody>
                    <a:bodyPr/>
                    <a:lstStyle/>
                    <a:p>
                      <a:pPr algn="ctr"/>
                      <a:r>
                        <a:rPr lang="nb-NO" dirty="0"/>
                        <a:t>Søndag</a:t>
                      </a:r>
                    </a:p>
                  </a:txBody>
                  <a:tcPr>
                    <a:solidFill>
                      <a:srgbClr val="FF0000"/>
                    </a:solidFill>
                  </a:tcPr>
                </a:tc>
                <a:extLst>
                  <a:ext uri="{0D108BD9-81ED-4DB2-BD59-A6C34878D82A}">
                    <a16:rowId xmlns:a16="http://schemas.microsoft.com/office/drawing/2014/main" val="729841932"/>
                  </a:ext>
                </a:extLst>
              </a:tr>
              <a:tr h="370840">
                <a:tc>
                  <a:txBody>
                    <a:bodyPr/>
                    <a:lstStyle/>
                    <a:p>
                      <a:pPr algn="ctr"/>
                      <a:r>
                        <a:rPr lang="nb-NO" b="1" dirty="0"/>
                        <a:t>49</a:t>
                      </a:r>
                    </a:p>
                  </a:txBody>
                  <a:tcPr/>
                </a:tc>
                <a:tc>
                  <a:txBody>
                    <a:bodyPr/>
                    <a:lstStyle/>
                    <a:p>
                      <a:endParaRPr lang="nb-NO" dirty="0"/>
                    </a:p>
                  </a:txBody>
                  <a:tcPr/>
                </a:tc>
                <a:tc>
                  <a:txBody>
                    <a:bodyPr/>
                    <a:lstStyle/>
                    <a:p>
                      <a:r>
                        <a:rPr lang="nb-NO" dirty="0"/>
                        <a:t>1</a:t>
                      </a:r>
                    </a:p>
                  </a:txBody>
                  <a:tcPr/>
                </a:tc>
                <a:tc>
                  <a:txBody>
                    <a:bodyPr/>
                    <a:lstStyle/>
                    <a:p>
                      <a:r>
                        <a:rPr lang="nb-NO" dirty="0"/>
                        <a:t>2</a:t>
                      </a:r>
                    </a:p>
                  </a:txBody>
                  <a:tcPr/>
                </a:tc>
                <a:tc>
                  <a:txBody>
                    <a:bodyPr/>
                    <a:lstStyle/>
                    <a:p>
                      <a:r>
                        <a:rPr lang="nb-NO" dirty="0"/>
                        <a:t>3</a:t>
                      </a:r>
                    </a:p>
                  </a:txBody>
                  <a:tcPr/>
                </a:tc>
                <a:tc>
                  <a:txBody>
                    <a:bodyPr/>
                    <a:lstStyle/>
                    <a:p>
                      <a:r>
                        <a:rPr lang="nb-NO" dirty="0"/>
                        <a:t>4</a:t>
                      </a:r>
                    </a:p>
                  </a:txBody>
                  <a:tcPr/>
                </a:tc>
                <a:tc>
                  <a:txBody>
                    <a:bodyPr/>
                    <a:lstStyle/>
                    <a:p>
                      <a:r>
                        <a:rPr lang="nb-NO" dirty="0"/>
                        <a:t>5</a:t>
                      </a:r>
                    </a:p>
                  </a:txBody>
                  <a:tcPr/>
                </a:tc>
                <a:tc>
                  <a:txBody>
                    <a:bodyPr/>
                    <a:lstStyle/>
                    <a:p>
                      <a:r>
                        <a:rPr lang="nb-NO" dirty="0"/>
                        <a:t>6</a:t>
                      </a:r>
                    </a:p>
                    <a:p>
                      <a:endParaRPr lang="nb-NO" dirty="0"/>
                    </a:p>
                  </a:txBody>
                  <a:tcPr/>
                </a:tc>
                <a:extLst>
                  <a:ext uri="{0D108BD9-81ED-4DB2-BD59-A6C34878D82A}">
                    <a16:rowId xmlns:a16="http://schemas.microsoft.com/office/drawing/2014/main" val="2007029370"/>
                  </a:ext>
                </a:extLst>
              </a:tr>
              <a:tr h="370840">
                <a:tc>
                  <a:txBody>
                    <a:bodyPr/>
                    <a:lstStyle/>
                    <a:p>
                      <a:pPr algn="ctr"/>
                      <a:r>
                        <a:rPr lang="nb-NO" sz="1800" b="1" dirty="0"/>
                        <a:t>50</a:t>
                      </a:r>
                    </a:p>
                  </a:txBody>
                  <a:tcPr/>
                </a:tc>
                <a:tc>
                  <a:txBody>
                    <a:bodyPr/>
                    <a:lstStyle/>
                    <a:p>
                      <a:r>
                        <a:rPr lang="nb-NO" dirty="0"/>
                        <a:t>7</a:t>
                      </a:r>
                    </a:p>
                  </a:txBody>
                  <a:tcPr/>
                </a:tc>
                <a:tc>
                  <a:txBody>
                    <a:bodyPr/>
                    <a:lstStyle/>
                    <a:p>
                      <a:r>
                        <a:rPr lang="nb-NO" dirty="0"/>
                        <a:t>8</a:t>
                      </a:r>
                    </a:p>
                  </a:txBody>
                  <a:tcPr/>
                </a:tc>
                <a:tc>
                  <a:txBody>
                    <a:bodyPr/>
                    <a:lstStyle/>
                    <a:p>
                      <a:r>
                        <a:rPr lang="nb-NO" dirty="0"/>
                        <a:t>9</a:t>
                      </a:r>
                    </a:p>
                  </a:txBody>
                  <a:tcPr/>
                </a:tc>
                <a:tc>
                  <a:txBody>
                    <a:bodyPr/>
                    <a:lstStyle/>
                    <a:p>
                      <a:r>
                        <a:rPr lang="nb-NO" dirty="0"/>
                        <a:t>10</a:t>
                      </a:r>
                    </a:p>
                  </a:txBody>
                  <a:tcPr/>
                </a:tc>
                <a:tc>
                  <a:txBody>
                    <a:bodyPr/>
                    <a:lstStyle/>
                    <a:p>
                      <a:r>
                        <a:rPr lang="nb-NO" dirty="0"/>
                        <a:t>11</a:t>
                      </a:r>
                    </a:p>
                    <a:p>
                      <a:r>
                        <a:rPr lang="nb-NO" sz="1400" dirty="0"/>
                        <a:t>Vi markerer Lucia </a:t>
                      </a:r>
                    </a:p>
                  </a:txBody>
                  <a:tcPr/>
                </a:tc>
                <a:tc>
                  <a:txBody>
                    <a:bodyPr/>
                    <a:lstStyle/>
                    <a:p>
                      <a:r>
                        <a:rPr lang="nb-NO" dirty="0"/>
                        <a:t>12</a:t>
                      </a:r>
                    </a:p>
                  </a:txBody>
                  <a:tcPr/>
                </a:tc>
                <a:tc>
                  <a:txBody>
                    <a:bodyPr/>
                    <a:lstStyle/>
                    <a:p>
                      <a:r>
                        <a:rPr lang="nb-NO" dirty="0"/>
                        <a:t>13</a:t>
                      </a:r>
                    </a:p>
                  </a:txBody>
                  <a:tcPr/>
                </a:tc>
                <a:extLst>
                  <a:ext uri="{0D108BD9-81ED-4DB2-BD59-A6C34878D82A}">
                    <a16:rowId xmlns:a16="http://schemas.microsoft.com/office/drawing/2014/main" val="2099188819"/>
                  </a:ext>
                </a:extLst>
              </a:tr>
              <a:tr h="370840">
                <a:tc>
                  <a:txBody>
                    <a:bodyPr/>
                    <a:lstStyle/>
                    <a:p>
                      <a:pPr algn="ctr"/>
                      <a:r>
                        <a:rPr lang="nb-NO" b="1" dirty="0"/>
                        <a:t>51</a:t>
                      </a:r>
                    </a:p>
                  </a:txBody>
                  <a:tcPr/>
                </a:tc>
                <a:tc>
                  <a:txBody>
                    <a:bodyPr/>
                    <a:lstStyle/>
                    <a:p>
                      <a:r>
                        <a:rPr lang="nb-NO" sz="1800" dirty="0"/>
                        <a:t>14</a:t>
                      </a:r>
                      <a:endParaRPr lang="nb-NO" sz="1100" dirty="0"/>
                    </a:p>
                  </a:txBody>
                  <a:tcPr/>
                </a:tc>
                <a:tc>
                  <a:txBody>
                    <a:bodyPr/>
                    <a:lstStyle/>
                    <a:p>
                      <a:r>
                        <a:rPr lang="nb-NO" dirty="0"/>
                        <a:t>15</a:t>
                      </a:r>
                    </a:p>
                  </a:txBody>
                  <a:tcPr/>
                </a:tc>
                <a:tc>
                  <a:txBody>
                    <a:bodyPr/>
                    <a:lstStyle/>
                    <a:p>
                      <a:r>
                        <a:rPr lang="nb-NO" dirty="0"/>
                        <a:t>16</a:t>
                      </a:r>
                    </a:p>
                  </a:txBody>
                  <a:tcPr/>
                </a:tc>
                <a:tc>
                  <a:txBody>
                    <a:bodyPr/>
                    <a:lstStyle/>
                    <a:p>
                      <a:r>
                        <a:rPr lang="nb-NO" dirty="0"/>
                        <a:t>17</a:t>
                      </a:r>
                    </a:p>
                    <a:p>
                      <a:r>
                        <a:rPr lang="nb-NO" sz="1600" b="0" dirty="0"/>
                        <a:t>Nissefest</a:t>
                      </a:r>
                    </a:p>
                  </a:txBody>
                  <a:tcPr/>
                </a:tc>
                <a:tc>
                  <a:txBody>
                    <a:bodyPr/>
                    <a:lstStyle/>
                    <a:p>
                      <a:r>
                        <a:rPr lang="nb-NO" dirty="0"/>
                        <a:t>18</a:t>
                      </a:r>
                      <a:endParaRPr lang="nb-NO" sz="1200" dirty="0"/>
                    </a:p>
                  </a:txBody>
                  <a:tcPr/>
                </a:tc>
                <a:tc>
                  <a:txBody>
                    <a:bodyPr/>
                    <a:lstStyle/>
                    <a:p>
                      <a:r>
                        <a:rPr lang="nb-NO" dirty="0"/>
                        <a:t>19</a:t>
                      </a:r>
                    </a:p>
                  </a:txBody>
                  <a:tcPr/>
                </a:tc>
                <a:tc>
                  <a:txBody>
                    <a:bodyPr/>
                    <a:lstStyle/>
                    <a:p>
                      <a:r>
                        <a:rPr lang="nb-NO" dirty="0"/>
                        <a:t>20</a:t>
                      </a:r>
                    </a:p>
                    <a:p>
                      <a:endParaRPr lang="nb-NO" dirty="0"/>
                    </a:p>
                  </a:txBody>
                  <a:tcPr/>
                </a:tc>
                <a:extLst>
                  <a:ext uri="{0D108BD9-81ED-4DB2-BD59-A6C34878D82A}">
                    <a16:rowId xmlns:a16="http://schemas.microsoft.com/office/drawing/2014/main" val="2340165993"/>
                  </a:ext>
                </a:extLst>
              </a:tr>
              <a:tr h="370840">
                <a:tc>
                  <a:txBody>
                    <a:bodyPr/>
                    <a:lstStyle/>
                    <a:p>
                      <a:pPr algn="ctr"/>
                      <a:r>
                        <a:rPr lang="nb-NO" b="1" dirty="0"/>
                        <a:t>52</a:t>
                      </a:r>
                    </a:p>
                  </a:txBody>
                  <a:tcPr/>
                </a:tc>
                <a:tc>
                  <a:txBody>
                    <a:bodyPr/>
                    <a:lstStyle/>
                    <a:p>
                      <a:r>
                        <a:rPr lang="nb-NO" dirty="0"/>
                        <a:t>21</a:t>
                      </a:r>
                    </a:p>
                  </a:txBody>
                  <a:tcPr/>
                </a:tc>
                <a:tc>
                  <a:txBody>
                    <a:bodyPr/>
                    <a:lstStyle/>
                    <a:p>
                      <a:r>
                        <a:rPr lang="nb-NO" dirty="0"/>
                        <a:t>22</a:t>
                      </a:r>
                    </a:p>
                    <a:p>
                      <a:pPr marL="0" marR="0" lvl="0" indent="0" algn="l" defTabSz="457200" rtl="0" eaLnBrk="1" fontAlgn="auto" latinLnBrk="0" hangingPunct="1">
                        <a:lnSpc>
                          <a:spcPct val="100000"/>
                        </a:lnSpc>
                        <a:spcBef>
                          <a:spcPts val="0"/>
                        </a:spcBef>
                        <a:spcAft>
                          <a:spcPts val="0"/>
                        </a:spcAft>
                        <a:buClrTx/>
                        <a:buSzTx/>
                        <a:buFontTx/>
                        <a:buNone/>
                        <a:tabLst/>
                        <a:defRPr/>
                      </a:pPr>
                      <a:endParaRPr lang="nb-NO" sz="1200" dirty="0">
                        <a:solidFill>
                          <a:schemeClr val="tx1"/>
                        </a:solidFill>
                      </a:endParaRPr>
                    </a:p>
                  </a:txBody>
                  <a:tcPr/>
                </a:tc>
                <a:tc>
                  <a:txBody>
                    <a:bodyPr/>
                    <a:lstStyle/>
                    <a:p>
                      <a:r>
                        <a:rPr lang="nb-NO" dirty="0">
                          <a:solidFill>
                            <a:schemeClr val="tx1"/>
                          </a:solidFill>
                        </a:rPr>
                        <a:t>23</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400" dirty="0">
                          <a:solidFill>
                            <a:srgbClr val="FF0000"/>
                          </a:solidFill>
                        </a:rPr>
                        <a:t>Planleggingsdag – barnehagen er stengt</a:t>
                      </a:r>
                    </a:p>
                  </a:txBody>
                  <a:tcPr/>
                </a:tc>
                <a:tc>
                  <a:txBody>
                    <a:bodyPr/>
                    <a:lstStyle/>
                    <a:p>
                      <a:r>
                        <a:rPr lang="nb-NO" dirty="0">
                          <a:solidFill>
                            <a:srgbClr val="FF0000"/>
                          </a:solidFill>
                        </a:rPr>
                        <a:t>24</a:t>
                      </a:r>
                    </a:p>
                    <a:p>
                      <a:pPr marL="0" indent="0">
                        <a:buNone/>
                      </a:pPr>
                      <a:r>
                        <a:rPr lang="nb-NO" sz="1400" dirty="0">
                          <a:solidFill>
                            <a:srgbClr val="FF0000"/>
                          </a:solidFill>
                        </a:rPr>
                        <a:t>Julaften</a:t>
                      </a:r>
                    </a:p>
                  </a:txBody>
                  <a:tcPr/>
                </a:tc>
                <a:tc>
                  <a:txBody>
                    <a:bodyPr/>
                    <a:lstStyle/>
                    <a:p>
                      <a:r>
                        <a:rPr lang="nb-NO" dirty="0">
                          <a:solidFill>
                            <a:srgbClr val="FF0000"/>
                          </a:solidFill>
                        </a:rPr>
                        <a:t>25</a:t>
                      </a:r>
                    </a:p>
                    <a:p>
                      <a:r>
                        <a:rPr lang="nb-NO" sz="1400" dirty="0">
                          <a:solidFill>
                            <a:srgbClr val="FF0000"/>
                          </a:solidFill>
                        </a:rPr>
                        <a:t>1. Juledag</a:t>
                      </a:r>
                    </a:p>
                  </a:txBody>
                  <a:tcPr/>
                </a:tc>
                <a:tc>
                  <a:txBody>
                    <a:bodyPr/>
                    <a:lstStyle/>
                    <a:p>
                      <a:r>
                        <a:rPr lang="nb-NO" dirty="0">
                          <a:solidFill>
                            <a:srgbClr val="FF0000"/>
                          </a:solidFill>
                        </a:rPr>
                        <a:t>26</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400" dirty="0">
                          <a:solidFill>
                            <a:srgbClr val="FF0000"/>
                          </a:solidFill>
                        </a:rPr>
                        <a:t>2. Juledag</a:t>
                      </a:r>
                    </a:p>
                  </a:txBody>
                  <a:tcPr/>
                </a:tc>
                <a:tc>
                  <a:txBody>
                    <a:bodyPr/>
                    <a:lstStyle/>
                    <a:p>
                      <a:r>
                        <a:rPr lang="nb-NO" dirty="0">
                          <a:solidFill>
                            <a:schemeClr val="tx1"/>
                          </a:solidFill>
                        </a:rPr>
                        <a:t>27</a:t>
                      </a:r>
                      <a:endParaRPr lang="nb-NO" sz="1400" dirty="0">
                        <a:solidFill>
                          <a:schemeClr val="tx1"/>
                        </a:solidFill>
                      </a:endParaRPr>
                    </a:p>
                  </a:txBody>
                  <a:tcPr/>
                </a:tc>
                <a:extLst>
                  <a:ext uri="{0D108BD9-81ED-4DB2-BD59-A6C34878D82A}">
                    <a16:rowId xmlns:a16="http://schemas.microsoft.com/office/drawing/2014/main" val="3244630528"/>
                  </a:ext>
                </a:extLst>
              </a:tr>
              <a:tr h="370840">
                <a:tc>
                  <a:txBody>
                    <a:bodyPr/>
                    <a:lstStyle/>
                    <a:p>
                      <a:pPr algn="ctr"/>
                      <a:r>
                        <a:rPr lang="nb-NO" b="1" dirty="0"/>
                        <a:t>53</a:t>
                      </a:r>
                    </a:p>
                    <a:p>
                      <a:pPr algn="ctr"/>
                      <a:endParaRPr lang="nb-NO" b="1" dirty="0"/>
                    </a:p>
                  </a:txBody>
                  <a:tcPr/>
                </a:tc>
                <a:tc>
                  <a:txBody>
                    <a:bodyPr/>
                    <a:lstStyle/>
                    <a:p>
                      <a:r>
                        <a:rPr lang="nb-NO" dirty="0">
                          <a:solidFill>
                            <a:schemeClr val="tx1"/>
                          </a:solidFill>
                        </a:rPr>
                        <a:t>28</a:t>
                      </a:r>
                    </a:p>
                    <a:p>
                      <a:r>
                        <a:rPr lang="nb-NO" sz="1200" dirty="0">
                          <a:solidFill>
                            <a:schemeClr val="tx1"/>
                          </a:solidFill>
                        </a:rPr>
                        <a:t>Åpningstid 7.30-15.00</a:t>
                      </a:r>
                    </a:p>
                  </a:txBody>
                  <a:tcPr/>
                </a:tc>
                <a:tc>
                  <a:txBody>
                    <a:bodyPr/>
                    <a:lstStyle/>
                    <a:p>
                      <a:r>
                        <a:rPr lang="nb-NO" sz="1800" dirty="0">
                          <a:solidFill>
                            <a:schemeClr val="tx1"/>
                          </a:solidFill>
                        </a:rPr>
                        <a:t>29</a:t>
                      </a:r>
                    </a:p>
                    <a:p>
                      <a:r>
                        <a:rPr lang="nb-NO" sz="1200" dirty="0">
                          <a:solidFill>
                            <a:schemeClr val="tx1"/>
                          </a:solidFill>
                        </a:rPr>
                        <a:t>Åpningstid 7.30-15.00</a:t>
                      </a:r>
                    </a:p>
                  </a:txBody>
                  <a:tcPr/>
                </a:tc>
                <a:tc>
                  <a:txBody>
                    <a:bodyPr/>
                    <a:lstStyle/>
                    <a:p>
                      <a:r>
                        <a:rPr lang="nb-NO" dirty="0">
                          <a:solidFill>
                            <a:schemeClr val="tx1"/>
                          </a:solidFill>
                        </a:rPr>
                        <a:t>30</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solidFill>
                            <a:schemeClr val="tx1"/>
                          </a:solidFill>
                        </a:rPr>
                        <a:t>Åpningstid 7.30-15.00</a:t>
                      </a:r>
                    </a:p>
                  </a:txBody>
                  <a:tcPr/>
                </a:tc>
                <a:tc>
                  <a:txBody>
                    <a:bodyPr/>
                    <a:lstStyle/>
                    <a:p>
                      <a:r>
                        <a:rPr lang="nb-NO" sz="1800" dirty="0">
                          <a:solidFill>
                            <a:srgbClr val="FF0000"/>
                          </a:solidFill>
                        </a:rPr>
                        <a:t>31</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400" dirty="0">
                          <a:solidFill>
                            <a:srgbClr val="FF0000"/>
                          </a:solidFill>
                        </a:rPr>
                        <a:t>Nyttårsaften</a:t>
                      </a:r>
                    </a:p>
                  </a:txBody>
                  <a:tcPr/>
                </a:tc>
                <a:tc>
                  <a:txBody>
                    <a:bodyPr/>
                    <a:lstStyle/>
                    <a:p>
                      <a:endParaRPr lang="nb-NO" sz="14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dirty="0">
                        <a:ln>
                          <a:noFill/>
                        </a:ln>
                        <a:solidFill>
                          <a:prstClr val="black"/>
                        </a:solidFill>
                        <a:effectLst/>
                        <a:uLnTx/>
                        <a:uFillTx/>
                        <a:latin typeface="Trebuchet MS" panose="020B0603020202020204"/>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dirty="0">
                        <a:ln>
                          <a:noFill/>
                        </a:ln>
                        <a:solidFill>
                          <a:prstClr val="black"/>
                        </a:solidFill>
                        <a:effectLst/>
                        <a:uLnTx/>
                        <a:uFillTx/>
                        <a:latin typeface="Trebuchet MS" panose="020B0603020202020204"/>
                        <a:ea typeface="+mn-ea"/>
                        <a:cs typeface="+mn-cs"/>
                      </a:endParaRPr>
                    </a:p>
                  </a:txBody>
                  <a:tcPr/>
                </a:tc>
                <a:extLst>
                  <a:ext uri="{0D108BD9-81ED-4DB2-BD59-A6C34878D82A}">
                    <a16:rowId xmlns:a16="http://schemas.microsoft.com/office/drawing/2014/main" val="4193356412"/>
                  </a:ext>
                </a:extLst>
              </a:tr>
              <a:tr h="0">
                <a:tc>
                  <a:txBody>
                    <a:bodyPr/>
                    <a:lstStyle/>
                    <a:p>
                      <a:pPr algn="ctr"/>
                      <a:endParaRPr lang="nb-NO" b="1" dirty="0"/>
                    </a:p>
                  </a:txBody>
                  <a:tcPr/>
                </a:tc>
                <a:tc>
                  <a:txBody>
                    <a:bodyPr/>
                    <a:lstStyle/>
                    <a:p>
                      <a:endParaRPr lang="nb-NO" sz="1400" dirty="0"/>
                    </a:p>
                  </a:txBody>
                  <a:tcPr/>
                </a:tc>
                <a:tc>
                  <a:txBody>
                    <a:bodyPr/>
                    <a:lstStyle/>
                    <a:p>
                      <a:endParaRPr lang="nb-NO" sz="1200" dirty="0">
                        <a:solidFill>
                          <a:schemeClr val="tx1"/>
                        </a:solidFill>
                      </a:endParaRP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nb-NO"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nb-NO" sz="1400"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nb-NO" sz="1400"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dirty="0">
                        <a:ln>
                          <a:noFill/>
                        </a:ln>
                        <a:solidFill>
                          <a:prstClr val="black"/>
                        </a:solidFill>
                        <a:effectLst/>
                        <a:uLnTx/>
                        <a:uFillTx/>
                        <a:latin typeface="Trebuchet MS" panose="020B0603020202020204"/>
                        <a:ea typeface="+mn-ea"/>
                        <a:cs typeface="+mn-cs"/>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nb-NO" sz="1400" b="0" i="0" u="none" strike="noStrike" kern="1200" cap="none" spc="0" normalizeH="0" baseline="0" noProof="0" dirty="0">
                        <a:ln>
                          <a:noFill/>
                        </a:ln>
                        <a:solidFill>
                          <a:prstClr val="black"/>
                        </a:solidFill>
                        <a:effectLst/>
                        <a:uLnTx/>
                        <a:uFillTx/>
                        <a:latin typeface="Trebuchet MS" panose="020B0603020202020204"/>
                        <a:ea typeface="+mn-ea"/>
                        <a:cs typeface="+mn-cs"/>
                      </a:endParaRPr>
                    </a:p>
                  </a:txBody>
                  <a:tcPr/>
                </a:tc>
                <a:extLst>
                  <a:ext uri="{0D108BD9-81ED-4DB2-BD59-A6C34878D82A}">
                    <a16:rowId xmlns:a16="http://schemas.microsoft.com/office/drawing/2014/main" val="2473730560"/>
                  </a:ext>
                </a:extLst>
              </a:tr>
            </a:tbl>
          </a:graphicData>
        </a:graphic>
      </p:graphicFrame>
      <p:sp>
        <p:nvSpPr>
          <p:cNvPr id="3" name="Plassholder for lysbildenummer 2">
            <a:extLst>
              <a:ext uri="{FF2B5EF4-FFF2-40B4-BE49-F238E27FC236}">
                <a16:creationId xmlns:a16="http://schemas.microsoft.com/office/drawing/2014/main" id="{3B4A9121-CC58-0347-860D-1C779DB1D16C}"/>
              </a:ext>
            </a:extLst>
          </p:cNvPr>
          <p:cNvSpPr>
            <a:spLocks noGrp="1"/>
          </p:cNvSpPr>
          <p:nvPr>
            <p:ph type="sldNum" sz="quarter" idx="12"/>
          </p:nvPr>
        </p:nvSpPr>
        <p:spPr/>
        <p:txBody>
          <a:bodyPr/>
          <a:lstStyle/>
          <a:p>
            <a:fld id="{51845F5A-061D-4825-9AE9-D7794091C6CF}" type="slidenum">
              <a:rPr lang="en-US" smtClean="0"/>
              <a:t>12</a:t>
            </a:fld>
            <a:endParaRPr lang="en-US"/>
          </a:p>
        </p:txBody>
      </p:sp>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6978" y="123289"/>
            <a:ext cx="1002444" cy="1336592"/>
          </a:xfrm>
          <a:prstGeom prst="rect">
            <a:avLst/>
          </a:prstGeom>
        </p:spPr>
      </p:pic>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6213" y="279622"/>
            <a:ext cx="1238084" cy="1650778"/>
          </a:xfrm>
          <a:prstGeom prst="rect">
            <a:avLst/>
          </a:prstGeom>
        </p:spPr>
      </p:pic>
      <p:pic>
        <p:nvPicPr>
          <p:cNvPr id="7" name="Bild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52262" y="369927"/>
            <a:ext cx="1960224" cy="1470168"/>
          </a:xfrm>
          <a:prstGeom prst="rect">
            <a:avLst/>
          </a:prstGeom>
        </p:spPr>
      </p:pic>
      <p:pic>
        <p:nvPicPr>
          <p:cNvPr id="8" name="Bild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95834" y="123289"/>
            <a:ext cx="1237048" cy="1649398"/>
          </a:xfrm>
          <a:prstGeom prst="rect">
            <a:avLst/>
          </a:prstGeom>
        </p:spPr>
      </p:pic>
    </p:spTree>
    <p:extLst>
      <p:ext uri="{BB962C8B-B14F-4D97-AF65-F5344CB8AC3E}">
        <p14:creationId xmlns:p14="http://schemas.microsoft.com/office/powerpoint/2010/main" val="3600311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kstSylinder 4">
            <a:extLst>
              <a:ext uri="{FF2B5EF4-FFF2-40B4-BE49-F238E27FC236}">
                <a16:creationId xmlns:a16="http://schemas.microsoft.com/office/drawing/2014/main" id="{0BAA5DB2-B86C-0644-8589-4EC23887FB82}"/>
              </a:ext>
            </a:extLst>
          </p:cNvPr>
          <p:cNvSpPr txBox="1"/>
          <p:nvPr/>
        </p:nvSpPr>
        <p:spPr>
          <a:xfrm>
            <a:off x="103186" y="1613113"/>
            <a:ext cx="3911600" cy="1754326"/>
          </a:xfrm>
          <a:prstGeom prst="rect">
            <a:avLst/>
          </a:prstGeom>
          <a:noFill/>
        </p:spPr>
        <p:txBody>
          <a:bodyPr wrap="square" rtlCol="0">
            <a:spAutoFit/>
          </a:bodyPr>
          <a:lstStyle/>
          <a:p>
            <a:pPr algn="ctr"/>
            <a:r>
              <a:rPr lang="nb-NO" sz="1200" b="1" dirty="0"/>
              <a:t>Sammen med barna er vi kreative når vi: </a:t>
            </a:r>
            <a:endParaRPr lang="nb-NO" sz="1200" dirty="0"/>
          </a:p>
          <a:p>
            <a:pPr marL="285750" indent="-285750">
              <a:buFontTx/>
              <a:buChar char="-"/>
            </a:pPr>
            <a:r>
              <a:rPr lang="nb-NO" sz="1200" dirty="0"/>
              <a:t>Legger til rette for at de kan bruke sin kreativitet </a:t>
            </a:r>
          </a:p>
          <a:p>
            <a:pPr marL="285750" indent="-285750">
              <a:buFontTx/>
              <a:buChar char="-"/>
            </a:pPr>
            <a:r>
              <a:rPr lang="nb-NO" sz="1200" dirty="0"/>
              <a:t>Er nysgjerrig og undrende </a:t>
            </a:r>
          </a:p>
          <a:p>
            <a:pPr marL="285750" indent="-285750">
              <a:buFontTx/>
              <a:buChar char="-"/>
            </a:pPr>
            <a:r>
              <a:rPr lang="nb-NO" sz="1200" dirty="0"/>
              <a:t>Gir de utfordringer </a:t>
            </a:r>
          </a:p>
          <a:p>
            <a:pPr marL="285750" indent="-285750">
              <a:buFontTx/>
              <a:buChar char="-"/>
            </a:pPr>
            <a:r>
              <a:rPr lang="nb-NO" sz="1200" dirty="0"/>
              <a:t>Observerer og fanger opp deres ideer </a:t>
            </a:r>
          </a:p>
          <a:p>
            <a:pPr marL="285750" indent="-285750">
              <a:buFontTx/>
              <a:buChar char="-"/>
            </a:pPr>
            <a:r>
              <a:rPr lang="nb-NO" sz="1200" dirty="0"/>
              <a:t>Gir de innspill i leken </a:t>
            </a:r>
          </a:p>
          <a:p>
            <a:pPr marL="285750" indent="-285750">
              <a:buFontTx/>
              <a:buChar char="-"/>
            </a:pPr>
            <a:r>
              <a:rPr lang="nb-NO" sz="1200" dirty="0"/>
              <a:t>Tenker løsninger </a:t>
            </a:r>
          </a:p>
          <a:p>
            <a:pPr marL="285750" indent="-285750">
              <a:buFontTx/>
              <a:buChar char="-"/>
            </a:pPr>
            <a:r>
              <a:rPr lang="nb-NO" sz="1200" dirty="0"/>
              <a:t>Er lekne og fantaserer med de </a:t>
            </a:r>
          </a:p>
          <a:p>
            <a:pPr marL="285750" indent="-285750">
              <a:buFontTx/>
              <a:buChar char="-"/>
            </a:pPr>
            <a:r>
              <a:rPr lang="nb-NO" sz="1200" dirty="0"/>
              <a:t>Tar deres perspektiv </a:t>
            </a:r>
          </a:p>
        </p:txBody>
      </p:sp>
      <p:sp>
        <p:nvSpPr>
          <p:cNvPr id="7" name="TekstSylinder 6">
            <a:extLst>
              <a:ext uri="{FF2B5EF4-FFF2-40B4-BE49-F238E27FC236}">
                <a16:creationId xmlns:a16="http://schemas.microsoft.com/office/drawing/2014/main" id="{D78873D7-90B6-AE4E-A35D-68F9D8E237C8}"/>
              </a:ext>
            </a:extLst>
          </p:cNvPr>
          <p:cNvSpPr txBox="1"/>
          <p:nvPr/>
        </p:nvSpPr>
        <p:spPr>
          <a:xfrm>
            <a:off x="414336" y="801171"/>
            <a:ext cx="7200901" cy="584775"/>
          </a:xfrm>
          <a:prstGeom prst="rect">
            <a:avLst/>
          </a:prstGeom>
          <a:noFill/>
        </p:spPr>
        <p:txBody>
          <a:bodyPr wrap="square" rtlCol="0">
            <a:spAutoFit/>
          </a:bodyPr>
          <a:lstStyle/>
          <a:p>
            <a:r>
              <a:rPr lang="nb-NO" sz="3200" b="1" i="1" dirty="0"/>
              <a:t>Et godt sted å være – leke og lære</a:t>
            </a:r>
          </a:p>
        </p:txBody>
      </p:sp>
      <p:sp>
        <p:nvSpPr>
          <p:cNvPr id="8" name="TekstSylinder 7">
            <a:extLst>
              <a:ext uri="{FF2B5EF4-FFF2-40B4-BE49-F238E27FC236}">
                <a16:creationId xmlns:a16="http://schemas.microsoft.com/office/drawing/2014/main" id="{C69A575F-E6F9-CA42-B38B-AA71CB670E90}"/>
              </a:ext>
            </a:extLst>
          </p:cNvPr>
          <p:cNvSpPr txBox="1"/>
          <p:nvPr/>
        </p:nvSpPr>
        <p:spPr>
          <a:xfrm>
            <a:off x="651842" y="4975899"/>
            <a:ext cx="2266156" cy="1384995"/>
          </a:xfrm>
          <a:prstGeom prst="rect">
            <a:avLst/>
          </a:prstGeom>
          <a:noFill/>
        </p:spPr>
        <p:txBody>
          <a:bodyPr wrap="square" rtlCol="0">
            <a:spAutoFit/>
          </a:bodyPr>
          <a:lstStyle/>
          <a:p>
            <a:pPr algn="ctr"/>
            <a:r>
              <a:rPr lang="nb-NO" sz="1200" b="1" dirty="0"/>
              <a:t>Vi viser barna glede ved å:</a:t>
            </a:r>
            <a:endParaRPr lang="nb-NO" sz="1200" dirty="0"/>
          </a:p>
          <a:p>
            <a:pPr marL="285750" indent="-285750">
              <a:buFontTx/>
              <a:buChar char="-"/>
            </a:pPr>
            <a:r>
              <a:rPr lang="nb-NO" sz="1200" dirty="0"/>
              <a:t>Være humoristiske</a:t>
            </a:r>
          </a:p>
          <a:p>
            <a:pPr marL="285750" indent="-285750">
              <a:buFontTx/>
              <a:buChar char="-"/>
            </a:pPr>
            <a:r>
              <a:rPr lang="nb-NO" sz="1200" dirty="0"/>
              <a:t>Ler og tøyser med de</a:t>
            </a:r>
          </a:p>
          <a:p>
            <a:pPr marL="285750" indent="-285750">
              <a:buFontTx/>
              <a:buChar char="-"/>
            </a:pPr>
            <a:r>
              <a:rPr lang="nb-NO" sz="1200" dirty="0"/>
              <a:t>Vise at vi er glade når de kommer</a:t>
            </a:r>
          </a:p>
          <a:p>
            <a:pPr marL="285750" indent="-285750">
              <a:buFontTx/>
              <a:buChar char="-"/>
            </a:pPr>
            <a:r>
              <a:rPr lang="nb-NO" sz="1200" dirty="0"/>
              <a:t>Delta i lek og aktivitet</a:t>
            </a:r>
          </a:p>
          <a:p>
            <a:pPr marL="285750" indent="-285750">
              <a:buFontTx/>
              <a:buChar char="-"/>
            </a:pPr>
            <a:r>
              <a:rPr lang="nb-NO" sz="1200" dirty="0"/>
              <a:t>Vise positive holdninger </a:t>
            </a:r>
          </a:p>
        </p:txBody>
      </p:sp>
      <p:sp>
        <p:nvSpPr>
          <p:cNvPr id="9" name="TekstSylinder 8">
            <a:extLst>
              <a:ext uri="{FF2B5EF4-FFF2-40B4-BE49-F238E27FC236}">
                <a16:creationId xmlns:a16="http://schemas.microsoft.com/office/drawing/2014/main" id="{802F933A-7217-1F45-9A16-673F484CBBB0}"/>
              </a:ext>
            </a:extLst>
          </p:cNvPr>
          <p:cNvSpPr txBox="1"/>
          <p:nvPr/>
        </p:nvSpPr>
        <p:spPr>
          <a:xfrm>
            <a:off x="8590663" y="3478975"/>
            <a:ext cx="3251200" cy="1569660"/>
          </a:xfrm>
          <a:prstGeom prst="rect">
            <a:avLst/>
          </a:prstGeom>
          <a:noFill/>
        </p:spPr>
        <p:txBody>
          <a:bodyPr wrap="square" rtlCol="0">
            <a:spAutoFit/>
          </a:bodyPr>
          <a:lstStyle/>
          <a:p>
            <a:r>
              <a:rPr lang="nb-NO" sz="1200" b="1" dirty="0"/>
              <a:t>Vi viser barna respekt når vi:</a:t>
            </a:r>
          </a:p>
          <a:p>
            <a:pPr marL="171450" indent="-171450">
              <a:buFontTx/>
              <a:buChar char="-"/>
            </a:pPr>
            <a:r>
              <a:rPr lang="nb-NO" sz="1200" dirty="0"/>
              <a:t>Tar de på alvor</a:t>
            </a:r>
          </a:p>
          <a:p>
            <a:pPr marL="171450" indent="-171450">
              <a:buFontTx/>
              <a:buChar char="-"/>
            </a:pPr>
            <a:r>
              <a:rPr lang="nb-NO" sz="1200" dirty="0"/>
              <a:t>Ser de</a:t>
            </a:r>
          </a:p>
          <a:p>
            <a:pPr marL="171450" indent="-171450">
              <a:buFontTx/>
              <a:buChar char="-"/>
            </a:pPr>
            <a:r>
              <a:rPr lang="nb-NO" sz="1200" dirty="0"/>
              <a:t>Lar de få være seg selv</a:t>
            </a:r>
          </a:p>
          <a:p>
            <a:pPr marL="171450" indent="-171450">
              <a:buFontTx/>
              <a:buChar char="-"/>
            </a:pPr>
            <a:r>
              <a:rPr lang="nb-NO" sz="1200" dirty="0"/>
              <a:t>Lytter</a:t>
            </a:r>
          </a:p>
          <a:p>
            <a:pPr marL="171450" indent="-171450">
              <a:buFontTx/>
              <a:buChar char="-"/>
            </a:pPr>
            <a:r>
              <a:rPr lang="nb-NO" sz="1200" dirty="0"/>
              <a:t>Møter de der de er</a:t>
            </a:r>
          </a:p>
          <a:p>
            <a:pPr marL="171450" indent="-171450">
              <a:buFontTx/>
              <a:buChar char="-"/>
            </a:pPr>
            <a:r>
              <a:rPr lang="nb-NO" sz="1200" dirty="0"/>
              <a:t>Anerkjenner deres følelser</a:t>
            </a:r>
          </a:p>
          <a:p>
            <a:pPr marL="171450" indent="-171450">
              <a:buFontTx/>
              <a:buChar char="-"/>
            </a:pPr>
            <a:r>
              <a:rPr lang="nb-NO" sz="1200" dirty="0"/>
              <a:t>Ser at barna har ulike behov</a:t>
            </a:r>
          </a:p>
        </p:txBody>
      </p:sp>
      <p:sp>
        <p:nvSpPr>
          <p:cNvPr id="2" name="Plassholder for lysbildenummer 1">
            <a:extLst>
              <a:ext uri="{FF2B5EF4-FFF2-40B4-BE49-F238E27FC236}">
                <a16:creationId xmlns:a16="http://schemas.microsoft.com/office/drawing/2014/main" id="{B8C45340-24FB-B446-9920-612E2153FD16}"/>
              </a:ext>
            </a:extLst>
          </p:cNvPr>
          <p:cNvSpPr>
            <a:spLocks noGrp="1"/>
          </p:cNvSpPr>
          <p:nvPr>
            <p:ph type="sldNum" sz="quarter" idx="12"/>
          </p:nvPr>
        </p:nvSpPr>
        <p:spPr/>
        <p:txBody>
          <a:bodyPr/>
          <a:lstStyle/>
          <a:p>
            <a:fld id="{51845F5A-061D-4825-9AE9-D7794091C6CF}" type="slidenum">
              <a:rPr lang="en-US" smtClean="0"/>
              <a:t>13</a:t>
            </a:fld>
            <a:endParaRPr lang="en-US"/>
          </a:p>
        </p:txBody>
      </p:sp>
      <p:pic>
        <p:nvPicPr>
          <p:cNvPr id="10" name="Bilde 1">
            <a:extLst>
              <a:ext uri="{FF2B5EF4-FFF2-40B4-BE49-F238E27FC236}">
                <a16:creationId xmlns:a16="http://schemas.microsoft.com/office/drawing/2014/main" id="{82BDFEF8-75C4-B063-C584-73D600AA134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212213" y="2445674"/>
            <a:ext cx="5378450" cy="377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Bild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5237" y="154553"/>
            <a:ext cx="1320943" cy="1761257"/>
          </a:xfrm>
          <a:prstGeom prst="rect">
            <a:avLst/>
          </a:prstGeom>
        </p:spPr>
      </p:pic>
      <p:pic>
        <p:nvPicPr>
          <p:cNvPr id="4" name="Bild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221433" y="317376"/>
            <a:ext cx="1994254" cy="1495691"/>
          </a:xfrm>
          <a:prstGeom prst="rect">
            <a:avLst/>
          </a:prstGeom>
        </p:spPr>
      </p:pic>
      <p:pic>
        <p:nvPicPr>
          <p:cNvPr id="6" name="Bild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600649" y="1860841"/>
            <a:ext cx="1231227" cy="1641636"/>
          </a:xfrm>
          <a:prstGeom prst="rect">
            <a:avLst/>
          </a:prstGeom>
        </p:spPr>
      </p:pic>
    </p:spTree>
    <p:extLst>
      <p:ext uri="{BB962C8B-B14F-4D97-AF65-F5344CB8AC3E}">
        <p14:creationId xmlns:p14="http://schemas.microsoft.com/office/powerpoint/2010/main" val="33949002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01DAC02-D92F-714A-BED7-407D995F3B91}"/>
              </a:ext>
            </a:extLst>
          </p:cNvPr>
          <p:cNvSpPr>
            <a:spLocks noGrp="1"/>
          </p:cNvSpPr>
          <p:nvPr>
            <p:ph type="title"/>
          </p:nvPr>
        </p:nvSpPr>
        <p:spPr/>
        <p:txBody>
          <a:bodyPr/>
          <a:lstStyle/>
          <a:p>
            <a:pPr algn="ctr"/>
            <a:r>
              <a:rPr lang="nb-NO" b="1" dirty="0"/>
              <a:t>Januar</a:t>
            </a:r>
          </a:p>
        </p:txBody>
      </p:sp>
      <p:graphicFrame>
        <p:nvGraphicFramePr>
          <p:cNvPr id="4" name="Plassholder for innhold 3">
            <a:extLst>
              <a:ext uri="{FF2B5EF4-FFF2-40B4-BE49-F238E27FC236}">
                <a16:creationId xmlns:a16="http://schemas.microsoft.com/office/drawing/2014/main" id="{A64979A1-D330-104D-B9DA-5E362557A88B}"/>
              </a:ext>
            </a:extLst>
          </p:cNvPr>
          <p:cNvGraphicFramePr>
            <a:graphicFrameLocks noGrp="1"/>
          </p:cNvGraphicFramePr>
          <p:nvPr>
            <p:ph idx="1"/>
            <p:extLst>
              <p:ext uri="{D42A27DB-BD31-4B8C-83A1-F6EECF244321}">
                <p14:modId xmlns:p14="http://schemas.microsoft.com/office/powerpoint/2010/main" val="1233683307"/>
              </p:ext>
            </p:extLst>
          </p:nvPr>
        </p:nvGraphicFramePr>
        <p:xfrm>
          <a:off x="838200" y="2011363"/>
          <a:ext cx="9872980" cy="3571240"/>
        </p:xfrm>
        <a:graphic>
          <a:graphicData uri="http://schemas.openxmlformats.org/drawingml/2006/table">
            <a:tbl>
              <a:tblPr firstRow="1" bandRow="1">
                <a:tableStyleId>{16D9F66E-5EB9-4882-86FB-DCBF35E3C3E4}</a:tableStyleId>
              </a:tblPr>
              <a:tblGrid>
                <a:gridCol w="671830">
                  <a:extLst>
                    <a:ext uri="{9D8B030D-6E8A-4147-A177-3AD203B41FA5}">
                      <a16:colId xmlns:a16="http://schemas.microsoft.com/office/drawing/2014/main" val="1500090838"/>
                    </a:ext>
                  </a:extLst>
                </a:gridCol>
                <a:gridCol w="1314450">
                  <a:extLst>
                    <a:ext uri="{9D8B030D-6E8A-4147-A177-3AD203B41FA5}">
                      <a16:colId xmlns:a16="http://schemas.microsoft.com/office/drawing/2014/main" val="1335742220"/>
                    </a:ext>
                  </a:extLst>
                </a:gridCol>
                <a:gridCol w="1314450">
                  <a:extLst>
                    <a:ext uri="{9D8B030D-6E8A-4147-A177-3AD203B41FA5}">
                      <a16:colId xmlns:a16="http://schemas.microsoft.com/office/drawing/2014/main" val="1280057365"/>
                    </a:ext>
                  </a:extLst>
                </a:gridCol>
                <a:gridCol w="1314450">
                  <a:extLst>
                    <a:ext uri="{9D8B030D-6E8A-4147-A177-3AD203B41FA5}">
                      <a16:colId xmlns:a16="http://schemas.microsoft.com/office/drawing/2014/main" val="3650857073"/>
                    </a:ext>
                  </a:extLst>
                </a:gridCol>
                <a:gridCol w="1314450">
                  <a:extLst>
                    <a:ext uri="{9D8B030D-6E8A-4147-A177-3AD203B41FA5}">
                      <a16:colId xmlns:a16="http://schemas.microsoft.com/office/drawing/2014/main" val="4289732680"/>
                    </a:ext>
                  </a:extLst>
                </a:gridCol>
                <a:gridCol w="1314450">
                  <a:extLst>
                    <a:ext uri="{9D8B030D-6E8A-4147-A177-3AD203B41FA5}">
                      <a16:colId xmlns:a16="http://schemas.microsoft.com/office/drawing/2014/main" val="2789074668"/>
                    </a:ext>
                  </a:extLst>
                </a:gridCol>
                <a:gridCol w="1314450">
                  <a:extLst>
                    <a:ext uri="{9D8B030D-6E8A-4147-A177-3AD203B41FA5}">
                      <a16:colId xmlns:a16="http://schemas.microsoft.com/office/drawing/2014/main" val="126158903"/>
                    </a:ext>
                  </a:extLst>
                </a:gridCol>
                <a:gridCol w="1314450">
                  <a:extLst>
                    <a:ext uri="{9D8B030D-6E8A-4147-A177-3AD203B41FA5}">
                      <a16:colId xmlns:a16="http://schemas.microsoft.com/office/drawing/2014/main" val="654743066"/>
                    </a:ext>
                  </a:extLst>
                </a:gridCol>
              </a:tblGrid>
              <a:tr h="370840">
                <a:tc>
                  <a:txBody>
                    <a:bodyPr/>
                    <a:lstStyle/>
                    <a:p>
                      <a:pPr algn="ctr"/>
                      <a:r>
                        <a:rPr lang="nb-NO" b="1" dirty="0"/>
                        <a:t>Uke</a:t>
                      </a:r>
                    </a:p>
                  </a:txBody>
                  <a:tcPr/>
                </a:tc>
                <a:tc>
                  <a:txBody>
                    <a:bodyPr/>
                    <a:lstStyle/>
                    <a:p>
                      <a:pPr algn="ctr"/>
                      <a:r>
                        <a:rPr lang="nb-NO" dirty="0"/>
                        <a:t>Mandag</a:t>
                      </a:r>
                    </a:p>
                  </a:txBody>
                  <a:tcPr/>
                </a:tc>
                <a:tc>
                  <a:txBody>
                    <a:bodyPr/>
                    <a:lstStyle/>
                    <a:p>
                      <a:pPr algn="ctr"/>
                      <a:r>
                        <a:rPr lang="nb-NO" dirty="0"/>
                        <a:t>Tirsdag</a:t>
                      </a:r>
                    </a:p>
                  </a:txBody>
                  <a:tcPr/>
                </a:tc>
                <a:tc>
                  <a:txBody>
                    <a:bodyPr/>
                    <a:lstStyle/>
                    <a:p>
                      <a:pPr algn="ctr"/>
                      <a:r>
                        <a:rPr lang="nb-NO" dirty="0"/>
                        <a:t>Onsdag</a:t>
                      </a:r>
                    </a:p>
                  </a:txBody>
                  <a:tcPr/>
                </a:tc>
                <a:tc>
                  <a:txBody>
                    <a:bodyPr/>
                    <a:lstStyle/>
                    <a:p>
                      <a:pPr algn="ctr"/>
                      <a:r>
                        <a:rPr lang="nb-NO" dirty="0"/>
                        <a:t>Torsdag</a:t>
                      </a:r>
                    </a:p>
                  </a:txBody>
                  <a:tcPr/>
                </a:tc>
                <a:tc>
                  <a:txBody>
                    <a:bodyPr/>
                    <a:lstStyle/>
                    <a:p>
                      <a:pPr algn="ctr"/>
                      <a:r>
                        <a:rPr lang="nb-NO" dirty="0"/>
                        <a:t>Fredag</a:t>
                      </a:r>
                    </a:p>
                  </a:txBody>
                  <a:tcPr/>
                </a:tc>
                <a:tc>
                  <a:txBody>
                    <a:bodyPr/>
                    <a:lstStyle/>
                    <a:p>
                      <a:pPr algn="ctr"/>
                      <a:r>
                        <a:rPr lang="nb-NO" dirty="0"/>
                        <a:t>Lørdag</a:t>
                      </a:r>
                    </a:p>
                  </a:txBody>
                  <a:tcPr/>
                </a:tc>
                <a:tc>
                  <a:txBody>
                    <a:bodyPr/>
                    <a:lstStyle/>
                    <a:p>
                      <a:pPr algn="ctr"/>
                      <a:r>
                        <a:rPr lang="nb-NO" dirty="0"/>
                        <a:t>Søndag</a:t>
                      </a:r>
                    </a:p>
                  </a:txBody>
                  <a:tcPr/>
                </a:tc>
                <a:extLst>
                  <a:ext uri="{0D108BD9-81ED-4DB2-BD59-A6C34878D82A}">
                    <a16:rowId xmlns:a16="http://schemas.microsoft.com/office/drawing/2014/main" val="2905125934"/>
                  </a:ext>
                </a:extLst>
              </a:tr>
              <a:tr h="370840">
                <a:tc>
                  <a:txBody>
                    <a:bodyPr/>
                    <a:lstStyle/>
                    <a:p>
                      <a:pPr algn="ctr"/>
                      <a:r>
                        <a:rPr lang="nb-NO" b="1" dirty="0"/>
                        <a:t>53</a:t>
                      </a:r>
                    </a:p>
                    <a:p>
                      <a:pPr algn="ctr"/>
                      <a:endParaRPr lang="nb-NO" b="1" dirty="0"/>
                    </a:p>
                  </a:txBody>
                  <a:tcPr/>
                </a:tc>
                <a:tc>
                  <a:txBody>
                    <a:bodyPr/>
                    <a:lstStyle/>
                    <a:p>
                      <a:endParaRPr lang="nb-NO" sz="1400" dirty="0">
                        <a:solidFill>
                          <a:srgbClr val="FF0000"/>
                        </a:solidFill>
                      </a:endParaRPr>
                    </a:p>
                  </a:txBody>
                  <a:tcPr/>
                </a:tc>
                <a:tc>
                  <a:txBody>
                    <a:bodyPr/>
                    <a:lstStyle/>
                    <a:p>
                      <a:endParaRPr lang="nb-NO" sz="1200" dirty="0">
                        <a:solidFill>
                          <a:schemeClr val="tx1"/>
                        </a:solidFill>
                      </a:endParaRPr>
                    </a:p>
                  </a:txBody>
                  <a:tcPr/>
                </a:tc>
                <a:tc>
                  <a:txBody>
                    <a:bodyPr/>
                    <a:lstStyle/>
                    <a:p>
                      <a:endParaRPr lang="nb-NO" dirty="0"/>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nb-NO" sz="1800" dirty="0">
                        <a:solidFill>
                          <a:srgbClr val="FF0000"/>
                        </a:solidFill>
                      </a:endParaRP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800" dirty="0">
                          <a:solidFill>
                            <a:srgbClr val="FF0000"/>
                          </a:solidFill>
                        </a:rPr>
                        <a:t>1 </a:t>
                      </a:r>
                      <a:r>
                        <a:rPr lang="nb-NO" sz="1400" dirty="0">
                          <a:solidFill>
                            <a:srgbClr val="FF0000"/>
                          </a:solidFill>
                        </a:rPr>
                        <a:t>1.nyttårsdag</a:t>
                      </a:r>
                    </a:p>
                  </a:txBody>
                  <a:tcPr/>
                </a:tc>
                <a:tc>
                  <a:txBody>
                    <a:bodyPr/>
                    <a:lstStyle/>
                    <a:p>
                      <a:r>
                        <a:rPr lang="nb-NO" dirty="0"/>
                        <a:t>2</a:t>
                      </a:r>
                    </a:p>
                  </a:txBody>
                  <a:tcPr/>
                </a:tc>
                <a:tc>
                  <a:txBody>
                    <a:bodyPr/>
                    <a:lstStyle/>
                    <a:p>
                      <a:r>
                        <a:rPr lang="nb-NO" dirty="0"/>
                        <a:t>3</a:t>
                      </a:r>
                    </a:p>
                  </a:txBody>
                  <a:tcPr/>
                </a:tc>
                <a:extLst>
                  <a:ext uri="{0D108BD9-81ED-4DB2-BD59-A6C34878D82A}">
                    <a16:rowId xmlns:a16="http://schemas.microsoft.com/office/drawing/2014/main" val="2307314213"/>
                  </a:ext>
                </a:extLst>
              </a:tr>
              <a:tr h="370840">
                <a:tc>
                  <a:txBody>
                    <a:bodyPr/>
                    <a:lstStyle/>
                    <a:p>
                      <a:pPr algn="ctr"/>
                      <a:r>
                        <a:rPr lang="nb-NO" b="1" dirty="0"/>
                        <a:t>1</a:t>
                      </a:r>
                    </a:p>
                    <a:p>
                      <a:pPr algn="ctr"/>
                      <a:endParaRPr lang="nb-NO" b="1" dirty="0"/>
                    </a:p>
                  </a:txBody>
                  <a:tcPr/>
                </a:tc>
                <a:tc>
                  <a:txBody>
                    <a:bodyPr/>
                    <a:lstStyle/>
                    <a:p>
                      <a:r>
                        <a:rPr lang="nb-NO" dirty="0"/>
                        <a:t>4</a:t>
                      </a:r>
                    </a:p>
                  </a:txBody>
                  <a:tcPr/>
                </a:tc>
                <a:tc>
                  <a:txBody>
                    <a:bodyPr/>
                    <a:lstStyle/>
                    <a:p>
                      <a:r>
                        <a:rPr lang="nb-NO" dirty="0"/>
                        <a:t>5</a:t>
                      </a:r>
                    </a:p>
                  </a:txBody>
                  <a:tcPr/>
                </a:tc>
                <a:tc>
                  <a:txBody>
                    <a:bodyPr/>
                    <a:lstStyle/>
                    <a:p>
                      <a:r>
                        <a:rPr lang="nb-NO" dirty="0"/>
                        <a:t>6</a:t>
                      </a:r>
                    </a:p>
                  </a:txBody>
                  <a:tcPr/>
                </a:tc>
                <a:tc>
                  <a:txBody>
                    <a:bodyPr/>
                    <a:lstStyle/>
                    <a:p>
                      <a:r>
                        <a:rPr lang="nb-NO" dirty="0"/>
                        <a:t>7</a:t>
                      </a:r>
                    </a:p>
                  </a:txBody>
                  <a:tcPr/>
                </a:tc>
                <a:tc>
                  <a:txBody>
                    <a:bodyPr/>
                    <a:lstStyle/>
                    <a:p>
                      <a:r>
                        <a:rPr lang="nb-NO" dirty="0"/>
                        <a:t>8</a:t>
                      </a:r>
                    </a:p>
                  </a:txBody>
                  <a:tcPr/>
                </a:tc>
                <a:tc>
                  <a:txBody>
                    <a:bodyPr/>
                    <a:lstStyle/>
                    <a:p>
                      <a:r>
                        <a:rPr lang="nb-NO" dirty="0"/>
                        <a:t>9</a:t>
                      </a:r>
                    </a:p>
                  </a:txBody>
                  <a:tcPr/>
                </a:tc>
                <a:tc>
                  <a:txBody>
                    <a:bodyPr/>
                    <a:lstStyle/>
                    <a:p>
                      <a:r>
                        <a:rPr lang="nb-NO" dirty="0"/>
                        <a:t>10</a:t>
                      </a:r>
                    </a:p>
                  </a:txBody>
                  <a:tcPr/>
                </a:tc>
                <a:extLst>
                  <a:ext uri="{0D108BD9-81ED-4DB2-BD59-A6C34878D82A}">
                    <a16:rowId xmlns:a16="http://schemas.microsoft.com/office/drawing/2014/main" val="4268855751"/>
                  </a:ext>
                </a:extLst>
              </a:tr>
              <a:tr h="370840">
                <a:tc>
                  <a:txBody>
                    <a:bodyPr/>
                    <a:lstStyle/>
                    <a:p>
                      <a:pPr algn="ctr"/>
                      <a:r>
                        <a:rPr lang="nb-NO" b="1" dirty="0"/>
                        <a:t>2</a:t>
                      </a:r>
                    </a:p>
                    <a:p>
                      <a:pPr algn="ctr"/>
                      <a:endParaRPr lang="nb-NO" b="1" dirty="0"/>
                    </a:p>
                  </a:txBody>
                  <a:tcPr/>
                </a:tc>
                <a:tc>
                  <a:txBody>
                    <a:bodyPr/>
                    <a:lstStyle/>
                    <a:p>
                      <a:r>
                        <a:rPr lang="nb-NO" dirty="0"/>
                        <a:t>11</a:t>
                      </a:r>
                    </a:p>
                  </a:txBody>
                  <a:tcPr/>
                </a:tc>
                <a:tc>
                  <a:txBody>
                    <a:bodyPr/>
                    <a:lstStyle/>
                    <a:p>
                      <a:r>
                        <a:rPr lang="nb-NO" dirty="0"/>
                        <a:t>12</a:t>
                      </a:r>
                    </a:p>
                  </a:txBody>
                  <a:tcPr/>
                </a:tc>
                <a:tc>
                  <a:txBody>
                    <a:bodyPr/>
                    <a:lstStyle/>
                    <a:p>
                      <a:r>
                        <a:rPr lang="nb-NO" dirty="0"/>
                        <a:t>13</a:t>
                      </a:r>
                    </a:p>
                  </a:txBody>
                  <a:tcPr/>
                </a:tc>
                <a:tc>
                  <a:txBody>
                    <a:bodyPr/>
                    <a:lstStyle/>
                    <a:p>
                      <a:r>
                        <a:rPr lang="nb-NO" dirty="0"/>
                        <a:t>14</a:t>
                      </a:r>
                    </a:p>
                  </a:txBody>
                  <a:tcPr/>
                </a:tc>
                <a:tc>
                  <a:txBody>
                    <a:bodyPr/>
                    <a:lstStyle/>
                    <a:p>
                      <a:r>
                        <a:rPr lang="nb-NO" dirty="0"/>
                        <a:t>15</a:t>
                      </a:r>
                    </a:p>
                  </a:txBody>
                  <a:tcPr/>
                </a:tc>
                <a:tc>
                  <a:txBody>
                    <a:bodyPr/>
                    <a:lstStyle/>
                    <a:p>
                      <a:r>
                        <a:rPr lang="nb-NO" dirty="0"/>
                        <a:t>16</a:t>
                      </a:r>
                    </a:p>
                  </a:txBody>
                  <a:tcPr/>
                </a:tc>
                <a:tc>
                  <a:txBody>
                    <a:bodyPr/>
                    <a:lstStyle/>
                    <a:p>
                      <a:r>
                        <a:rPr lang="nb-NO" dirty="0"/>
                        <a:t>17</a:t>
                      </a:r>
                    </a:p>
                  </a:txBody>
                  <a:tcPr/>
                </a:tc>
                <a:extLst>
                  <a:ext uri="{0D108BD9-81ED-4DB2-BD59-A6C34878D82A}">
                    <a16:rowId xmlns:a16="http://schemas.microsoft.com/office/drawing/2014/main" val="1597448200"/>
                  </a:ext>
                </a:extLst>
              </a:tr>
              <a:tr h="370840">
                <a:tc>
                  <a:txBody>
                    <a:bodyPr/>
                    <a:lstStyle/>
                    <a:p>
                      <a:pPr algn="ctr"/>
                      <a:r>
                        <a:rPr lang="nb-NO" b="1" dirty="0"/>
                        <a:t>3</a:t>
                      </a:r>
                    </a:p>
                    <a:p>
                      <a:pPr algn="ctr"/>
                      <a:endParaRPr lang="nb-NO" b="1" dirty="0"/>
                    </a:p>
                  </a:txBody>
                  <a:tcPr/>
                </a:tc>
                <a:tc>
                  <a:txBody>
                    <a:bodyPr/>
                    <a:lstStyle/>
                    <a:p>
                      <a:r>
                        <a:rPr lang="nb-NO" dirty="0"/>
                        <a:t>18</a:t>
                      </a:r>
                    </a:p>
                  </a:txBody>
                  <a:tcPr/>
                </a:tc>
                <a:tc>
                  <a:txBody>
                    <a:bodyPr/>
                    <a:lstStyle/>
                    <a:p>
                      <a:r>
                        <a:rPr lang="nb-NO" dirty="0"/>
                        <a:t>19</a:t>
                      </a:r>
                    </a:p>
                  </a:txBody>
                  <a:tcPr/>
                </a:tc>
                <a:tc>
                  <a:txBody>
                    <a:bodyPr/>
                    <a:lstStyle/>
                    <a:p>
                      <a:r>
                        <a:rPr lang="nb-NO" dirty="0"/>
                        <a:t>20</a:t>
                      </a:r>
                    </a:p>
                  </a:txBody>
                  <a:tcPr/>
                </a:tc>
                <a:tc>
                  <a:txBody>
                    <a:bodyPr/>
                    <a:lstStyle/>
                    <a:p>
                      <a:r>
                        <a:rPr lang="nb-NO" dirty="0"/>
                        <a:t>21</a:t>
                      </a:r>
                    </a:p>
                  </a:txBody>
                  <a:tcPr/>
                </a:tc>
                <a:tc>
                  <a:txBody>
                    <a:bodyPr/>
                    <a:lstStyle/>
                    <a:p>
                      <a:r>
                        <a:rPr lang="nb-NO" dirty="0"/>
                        <a:t>22</a:t>
                      </a:r>
                    </a:p>
                  </a:txBody>
                  <a:tcPr/>
                </a:tc>
                <a:tc>
                  <a:txBody>
                    <a:bodyPr/>
                    <a:lstStyle/>
                    <a:p>
                      <a:r>
                        <a:rPr lang="nb-NO" dirty="0"/>
                        <a:t>23</a:t>
                      </a:r>
                    </a:p>
                  </a:txBody>
                  <a:tcPr/>
                </a:tc>
                <a:tc>
                  <a:txBody>
                    <a:bodyPr/>
                    <a:lstStyle/>
                    <a:p>
                      <a:r>
                        <a:rPr lang="nb-NO" dirty="0"/>
                        <a:t>24</a:t>
                      </a:r>
                    </a:p>
                  </a:txBody>
                  <a:tcPr/>
                </a:tc>
                <a:extLst>
                  <a:ext uri="{0D108BD9-81ED-4DB2-BD59-A6C34878D82A}">
                    <a16:rowId xmlns:a16="http://schemas.microsoft.com/office/drawing/2014/main" val="10005"/>
                  </a:ext>
                </a:extLst>
              </a:tr>
              <a:tr h="370840">
                <a:tc>
                  <a:txBody>
                    <a:bodyPr/>
                    <a:lstStyle/>
                    <a:p>
                      <a:pPr algn="ctr"/>
                      <a:r>
                        <a:rPr lang="nb-NO" b="1" dirty="0"/>
                        <a:t>4</a:t>
                      </a:r>
                    </a:p>
                    <a:p>
                      <a:pPr algn="ctr"/>
                      <a:endParaRPr lang="nb-NO" b="1" dirty="0"/>
                    </a:p>
                  </a:txBody>
                  <a:tcPr/>
                </a:tc>
                <a:tc>
                  <a:txBody>
                    <a:bodyPr/>
                    <a:lstStyle/>
                    <a:p>
                      <a:r>
                        <a:rPr lang="nb-NO" dirty="0"/>
                        <a:t>25</a:t>
                      </a:r>
                    </a:p>
                  </a:txBody>
                  <a:tcPr/>
                </a:tc>
                <a:tc>
                  <a:txBody>
                    <a:bodyPr/>
                    <a:lstStyle/>
                    <a:p>
                      <a:r>
                        <a:rPr lang="nb-NO" dirty="0"/>
                        <a:t>26</a:t>
                      </a:r>
                    </a:p>
                  </a:txBody>
                  <a:tcPr/>
                </a:tc>
                <a:tc>
                  <a:txBody>
                    <a:bodyPr/>
                    <a:lstStyle/>
                    <a:p>
                      <a:r>
                        <a:rPr lang="nb-NO" dirty="0"/>
                        <a:t>27</a:t>
                      </a:r>
                    </a:p>
                  </a:txBody>
                  <a:tcPr/>
                </a:tc>
                <a:tc>
                  <a:txBody>
                    <a:bodyPr/>
                    <a:lstStyle/>
                    <a:p>
                      <a:r>
                        <a:rPr lang="nb-NO" dirty="0"/>
                        <a:t>28</a:t>
                      </a:r>
                    </a:p>
                  </a:txBody>
                  <a:tcPr/>
                </a:tc>
                <a:tc>
                  <a:txBody>
                    <a:bodyPr/>
                    <a:lstStyle/>
                    <a:p>
                      <a:r>
                        <a:rPr lang="nb-NO" dirty="0"/>
                        <a:t>29</a:t>
                      </a:r>
                    </a:p>
                  </a:txBody>
                  <a:tcPr/>
                </a:tc>
                <a:tc>
                  <a:txBody>
                    <a:bodyPr/>
                    <a:lstStyle/>
                    <a:p>
                      <a:r>
                        <a:rPr lang="nb-NO" dirty="0"/>
                        <a:t>30</a:t>
                      </a:r>
                    </a:p>
                  </a:txBody>
                  <a:tcPr/>
                </a:tc>
                <a:tc>
                  <a:txBody>
                    <a:bodyPr/>
                    <a:lstStyle/>
                    <a:p>
                      <a:r>
                        <a:rPr lang="nb-NO" dirty="0"/>
                        <a:t>31</a:t>
                      </a:r>
                    </a:p>
                  </a:txBody>
                  <a:tcPr/>
                </a:tc>
                <a:extLst>
                  <a:ext uri="{0D108BD9-81ED-4DB2-BD59-A6C34878D82A}">
                    <a16:rowId xmlns:a16="http://schemas.microsoft.com/office/drawing/2014/main" val="10006"/>
                  </a:ext>
                </a:extLst>
              </a:tr>
            </a:tbl>
          </a:graphicData>
        </a:graphic>
      </p:graphicFrame>
      <p:sp>
        <p:nvSpPr>
          <p:cNvPr id="3" name="Plassholder for lysbildenummer 2">
            <a:extLst>
              <a:ext uri="{FF2B5EF4-FFF2-40B4-BE49-F238E27FC236}">
                <a16:creationId xmlns:a16="http://schemas.microsoft.com/office/drawing/2014/main" id="{52067F25-5C9C-EF40-863C-0B8E17B2A352}"/>
              </a:ext>
            </a:extLst>
          </p:cNvPr>
          <p:cNvSpPr>
            <a:spLocks noGrp="1"/>
          </p:cNvSpPr>
          <p:nvPr>
            <p:ph type="sldNum" sz="quarter" idx="12"/>
          </p:nvPr>
        </p:nvSpPr>
        <p:spPr/>
        <p:txBody>
          <a:bodyPr/>
          <a:lstStyle/>
          <a:p>
            <a:fld id="{51845F5A-061D-4825-9AE9-D7794091C6CF}" type="slidenum">
              <a:rPr lang="en-US" smtClean="0"/>
              <a:t>14</a:t>
            </a:fld>
            <a:endParaRPr lang="en-US"/>
          </a:p>
        </p:txBody>
      </p:sp>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203914"/>
            <a:ext cx="2021869" cy="1516402"/>
          </a:xfrm>
          <a:prstGeom prst="rect">
            <a:avLst/>
          </a:prstGeom>
        </p:spPr>
      </p:pic>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41557" y="149980"/>
            <a:ext cx="1218202" cy="1624269"/>
          </a:xfrm>
          <a:prstGeom prst="rect">
            <a:avLst/>
          </a:prstGeom>
        </p:spPr>
      </p:pic>
      <p:pic>
        <p:nvPicPr>
          <p:cNvPr id="8" name="Bilde 7" descr="Et bilde som inneholder snø, utendørs, natur, fersk&#10;&#10;Automatisk generert beskrivelse">
            <a:extLst>
              <a:ext uri="{FF2B5EF4-FFF2-40B4-BE49-F238E27FC236}">
                <a16:creationId xmlns:a16="http://schemas.microsoft.com/office/drawing/2014/main" id="{F854F0C5-9D2B-2A94-2DF2-58BD20E5FFE2}"/>
              </a:ext>
            </a:extLst>
          </p:cNvPr>
          <p:cNvPicPr>
            <a:picLocks noChangeAspect="1"/>
          </p:cNvPicPr>
          <p:nvPr/>
        </p:nvPicPr>
        <p:blipFill>
          <a:blip r:embed="rId4"/>
          <a:stretch>
            <a:fillRect/>
          </a:stretch>
        </p:blipFill>
        <p:spPr>
          <a:xfrm>
            <a:off x="6028187" y="468229"/>
            <a:ext cx="2021870" cy="1139081"/>
          </a:xfrm>
          <a:prstGeom prst="rect">
            <a:avLst/>
          </a:prstGeom>
        </p:spPr>
      </p:pic>
    </p:spTree>
    <p:extLst>
      <p:ext uri="{BB962C8B-B14F-4D97-AF65-F5344CB8AC3E}">
        <p14:creationId xmlns:p14="http://schemas.microsoft.com/office/powerpoint/2010/main" val="3706069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B9BA31-5B17-E14A-9D41-B4600DE15329}"/>
              </a:ext>
            </a:extLst>
          </p:cNvPr>
          <p:cNvSpPr>
            <a:spLocks noGrp="1"/>
          </p:cNvSpPr>
          <p:nvPr>
            <p:ph type="title"/>
          </p:nvPr>
        </p:nvSpPr>
        <p:spPr>
          <a:xfrm>
            <a:off x="836676" y="349414"/>
            <a:ext cx="5257800" cy="1037571"/>
          </a:xfrm>
        </p:spPr>
        <p:txBody>
          <a:bodyPr>
            <a:normAutofit/>
          </a:bodyPr>
          <a:lstStyle/>
          <a:p>
            <a:r>
              <a:rPr lang="nb-NO" b="1" dirty="0"/>
              <a:t>Mobbing</a:t>
            </a:r>
          </a:p>
        </p:txBody>
      </p:sp>
      <p:sp>
        <p:nvSpPr>
          <p:cNvPr id="3" name="Plassholder for innhold 2">
            <a:extLst>
              <a:ext uri="{FF2B5EF4-FFF2-40B4-BE49-F238E27FC236}">
                <a16:creationId xmlns:a16="http://schemas.microsoft.com/office/drawing/2014/main" id="{96580A89-B1DB-4C4E-BA20-B86201B77F4F}"/>
              </a:ext>
            </a:extLst>
          </p:cNvPr>
          <p:cNvSpPr>
            <a:spLocks noGrp="1"/>
          </p:cNvSpPr>
          <p:nvPr>
            <p:ph idx="1"/>
          </p:nvPr>
        </p:nvSpPr>
        <p:spPr>
          <a:xfrm>
            <a:off x="149902" y="1219579"/>
            <a:ext cx="5944574" cy="5289007"/>
          </a:xfrm>
        </p:spPr>
        <p:txBody>
          <a:bodyPr>
            <a:noAutofit/>
          </a:bodyPr>
          <a:lstStyle/>
          <a:p>
            <a:pPr marL="0" indent="0">
              <a:lnSpc>
                <a:spcPct val="150000"/>
              </a:lnSpc>
              <a:buNone/>
            </a:pPr>
            <a:r>
              <a:rPr lang="nb-NO" altLang="nb-NO" sz="1200" dirty="0"/>
              <a:t>Vi snakker ikke om mobbing når barn plutselig blir sinte på hverandre, tar leker fra hverandre eller springer opp i raseri over ett eller annet. </a:t>
            </a:r>
          </a:p>
          <a:p>
            <a:pPr marL="0" indent="0">
              <a:lnSpc>
                <a:spcPct val="150000"/>
              </a:lnSpc>
              <a:buNone/>
            </a:pPr>
            <a:r>
              <a:rPr lang="nb-NO" altLang="nb-NO" sz="1200" dirty="0"/>
              <a:t>Mobbing er noe langt mer alvorlig: </a:t>
            </a:r>
          </a:p>
          <a:p>
            <a:pPr>
              <a:lnSpc>
                <a:spcPct val="150000"/>
              </a:lnSpc>
            </a:pPr>
            <a:r>
              <a:rPr lang="nb-NO" altLang="nb-NO" sz="1200" dirty="0"/>
              <a:t>Mobbing er når en person eller en gruppe gjentatte ganger og over tid plager og trakasserer et offer.</a:t>
            </a:r>
          </a:p>
          <a:p>
            <a:pPr>
              <a:lnSpc>
                <a:spcPct val="150000"/>
              </a:lnSpc>
            </a:pPr>
            <a:r>
              <a:rPr lang="nb-NO" altLang="nb-NO" sz="1200" dirty="0"/>
              <a:t>Mobbing handler om makt og avmakt, og det er et skjevt maktforhold mellom den som mobber og den som blir mobbet. </a:t>
            </a:r>
          </a:p>
          <a:p>
            <a:pPr>
              <a:lnSpc>
                <a:spcPct val="150000"/>
              </a:lnSpc>
            </a:pPr>
            <a:r>
              <a:rPr lang="nb-NO" altLang="nb-NO" sz="1200" dirty="0"/>
              <a:t>Mobbing blant småbarn kan forebygges ved at voksne er oppmerksomme på det enkelte barns trivsel og på samværsmønstre i barnegruppen. </a:t>
            </a:r>
          </a:p>
          <a:p>
            <a:pPr>
              <a:lnSpc>
                <a:spcPct val="150000"/>
              </a:lnSpc>
            </a:pPr>
            <a:r>
              <a:rPr lang="nb-NO" altLang="nb-NO" sz="1200" dirty="0"/>
              <a:t>Mobbing i barnehagen kan stoppes av aktivt deltagende voksne som griper inn når det er nødvendig. </a:t>
            </a:r>
          </a:p>
          <a:p>
            <a:pPr marL="0" indent="0">
              <a:lnSpc>
                <a:spcPct val="150000"/>
              </a:lnSpc>
              <a:buNone/>
            </a:pPr>
            <a:endParaRPr lang="nb-NO" altLang="nb-NO" sz="1200" i="1" dirty="0"/>
          </a:p>
          <a:p>
            <a:pPr marL="0" indent="0">
              <a:lnSpc>
                <a:spcPct val="150000"/>
              </a:lnSpc>
              <a:buNone/>
            </a:pPr>
            <a:r>
              <a:rPr lang="nb-NO" altLang="nb-NO" sz="1200" i="1" dirty="0"/>
              <a:t>”Barnehagen har en viktig oppgave i å formidle grunnleggende verdier som fellesskap, omsorg og medansvar”  ”Samspill med andre mennesker - barn og voksne - er av avgjørende betydning for barnets utvikling”.</a:t>
            </a:r>
          </a:p>
          <a:p>
            <a:pPr marL="0" indent="0">
              <a:lnSpc>
                <a:spcPct val="150000"/>
              </a:lnSpc>
              <a:buNone/>
            </a:pPr>
            <a:r>
              <a:rPr lang="nb-NO" altLang="nb-NO" sz="1200" i="1" dirty="0"/>
              <a:t>		</a:t>
            </a:r>
            <a:r>
              <a:rPr lang="nb-NO" altLang="nb-NO" sz="1200" i="1" dirty="0" err="1"/>
              <a:t>Regjeringen.no</a:t>
            </a:r>
            <a:endParaRPr lang="nb-NO" altLang="nb-NO" sz="1200" i="1" dirty="0"/>
          </a:p>
          <a:p>
            <a:pPr marL="0" indent="0">
              <a:lnSpc>
                <a:spcPct val="90000"/>
              </a:lnSpc>
              <a:buNone/>
            </a:pPr>
            <a:endParaRPr lang="nb-NO" sz="1400" dirty="0"/>
          </a:p>
        </p:txBody>
      </p:sp>
      <p:sp>
        <p:nvSpPr>
          <p:cNvPr id="6" name="Plassholder for lysbildenummer 5">
            <a:extLst>
              <a:ext uri="{FF2B5EF4-FFF2-40B4-BE49-F238E27FC236}">
                <a16:creationId xmlns:a16="http://schemas.microsoft.com/office/drawing/2014/main" id="{172E8493-0402-A047-90AC-8CD3C90B430B}"/>
              </a:ext>
            </a:extLst>
          </p:cNvPr>
          <p:cNvSpPr>
            <a:spLocks noGrp="1"/>
          </p:cNvSpPr>
          <p:nvPr>
            <p:ph type="sldNum" sz="quarter" idx="12"/>
          </p:nvPr>
        </p:nvSpPr>
        <p:spPr/>
        <p:txBody>
          <a:bodyPr/>
          <a:lstStyle/>
          <a:p>
            <a:fld id="{51845F5A-061D-4825-9AE9-D7794091C6CF}" type="slidenum">
              <a:rPr lang="en-US" smtClean="0"/>
              <a:t>15</a:t>
            </a:fld>
            <a:endParaRPr lang="en-US"/>
          </a:p>
        </p:txBody>
      </p:sp>
      <p:pic>
        <p:nvPicPr>
          <p:cNvPr id="4" name="Bil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90158" y="1085208"/>
            <a:ext cx="3285483" cy="4380644"/>
          </a:xfrm>
          <a:prstGeom prst="rect">
            <a:avLst/>
          </a:prstGeom>
        </p:spPr>
      </p:pic>
    </p:spTree>
    <p:extLst>
      <p:ext uri="{BB962C8B-B14F-4D97-AF65-F5344CB8AC3E}">
        <p14:creationId xmlns:p14="http://schemas.microsoft.com/office/powerpoint/2010/main" val="225624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2F219C2-E958-2648-907A-6CF7348BA088}"/>
              </a:ext>
            </a:extLst>
          </p:cNvPr>
          <p:cNvSpPr>
            <a:spLocks noGrp="1"/>
          </p:cNvSpPr>
          <p:nvPr>
            <p:ph type="title"/>
          </p:nvPr>
        </p:nvSpPr>
        <p:spPr/>
        <p:txBody>
          <a:bodyPr/>
          <a:lstStyle/>
          <a:p>
            <a:pPr algn="ctr"/>
            <a:r>
              <a:rPr lang="nb-NO" b="1" dirty="0"/>
              <a:t>Februar</a:t>
            </a:r>
          </a:p>
        </p:txBody>
      </p:sp>
      <p:graphicFrame>
        <p:nvGraphicFramePr>
          <p:cNvPr id="4" name="Plassholder for innhold 3">
            <a:extLst>
              <a:ext uri="{FF2B5EF4-FFF2-40B4-BE49-F238E27FC236}">
                <a16:creationId xmlns:a16="http://schemas.microsoft.com/office/drawing/2014/main" id="{F6719C3C-FC39-BB4D-8E65-175F2BCFC0DB}"/>
              </a:ext>
            </a:extLst>
          </p:cNvPr>
          <p:cNvGraphicFramePr>
            <a:graphicFrameLocks noGrp="1"/>
          </p:cNvGraphicFramePr>
          <p:nvPr>
            <p:ph idx="1"/>
            <p:extLst>
              <p:ext uri="{D42A27DB-BD31-4B8C-83A1-F6EECF244321}">
                <p14:modId xmlns:p14="http://schemas.microsoft.com/office/powerpoint/2010/main" val="3101484118"/>
              </p:ext>
            </p:extLst>
          </p:nvPr>
        </p:nvGraphicFramePr>
        <p:xfrm>
          <a:off x="677863" y="2160588"/>
          <a:ext cx="8596312" cy="3817846"/>
        </p:xfrm>
        <a:graphic>
          <a:graphicData uri="http://schemas.openxmlformats.org/drawingml/2006/table">
            <a:tbl>
              <a:tblPr firstRow="1" bandRow="1">
                <a:tableStyleId>{21E4AEA4-8DFA-4A89-87EB-49C32662AFE0}</a:tableStyleId>
              </a:tblPr>
              <a:tblGrid>
                <a:gridCol w="1074539">
                  <a:extLst>
                    <a:ext uri="{9D8B030D-6E8A-4147-A177-3AD203B41FA5}">
                      <a16:colId xmlns:a16="http://schemas.microsoft.com/office/drawing/2014/main" val="4107574031"/>
                    </a:ext>
                  </a:extLst>
                </a:gridCol>
                <a:gridCol w="1074539">
                  <a:extLst>
                    <a:ext uri="{9D8B030D-6E8A-4147-A177-3AD203B41FA5}">
                      <a16:colId xmlns:a16="http://schemas.microsoft.com/office/drawing/2014/main" val="2710934446"/>
                    </a:ext>
                  </a:extLst>
                </a:gridCol>
                <a:gridCol w="1074539">
                  <a:extLst>
                    <a:ext uri="{9D8B030D-6E8A-4147-A177-3AD203B41FA5}">
                      <a16:colId xmlns:a16="http://schemas.microsoft.com/office/drawing/2014/main" val="1613634800"/>
                    </a:ext>
                  </a:extLst>
                </a:gridCol>
                <a:gridCol w="1074539">
                  <a:extLst>
                    <a:ext uri="{9D8B030D-6E8A-4147-A177-3AD203B41FA5}">
                      <a16:colId xmlns:a16="http://schemas.microsoft.com/office/drawing/2014/main" val="1913374333"/>
                    </a:ext>
                  </a:extLst>
                </a:gridCol>
                <a:gridCol w="1074539">
                  <a:extLst>
                    <a:ext uri="{9D8B030D-6E8A-4147-A177-3AD203B41FA5}">
                      <a16:colId xmlns:a16="http://schemas.microsoft.com/office/drawing/2014/main" val="624475715"/>
                    </a:ext>
                  </a:extLst>
                </a:gridCol>
                <a:gridCol w="1074539">
                  <a:extLst>
                    <a:ext uri="{9D8B030D-6E8A-4147-A177-3AD203B41FA5}">
                      <a16:colId xmlns:a16="http://schemas.microsoft.com/office/drawing/2014/main" val="582963265"/>
                    </a:ext>
                  </a:extLst>
                </a:gridCol>
                <a:gridCol w="1074539">
                  <a:extLst>
                    <a:ext uri="{9D8B030D-6E8A-4147-A177-3AD203B41FA5}">
                      <a16:colId xmlns:a16="http://schemas.microsoft.com/office/drawing/2014/main" val="225263203"/>
                    </a:ext>
                  </a:extLst>
                </a:gridCol>
                <a:gridCol w="1074539">
                  <a:extLst>
                    <a:ext uri="{9D8B030D-6E8A-4147-A177-3AD203B41FA5}">
                      <a16:colId xmlns:a16="http://schemas.microsoft.com/office/drawing/2014/main" val="577691120"/>
                    </a:ext>
                  </a:extLst>
                </a:gridCol>
              </a:tblGrid>
              <a:tr h="571726">
                <a:tc>
                  <a:txBody>
                    <a:bodyPr/>
                    <a:lstStyle/>
                    <a:p>
                      <a:pPr algn="ctr"/>
                      <a:r>
                        <a:rPr lang="nb-NO" dirty="0"/>
                        <a:t>Uke</a:t>
                      </a:r>
                    </a:p>
                  </a:txBody>
                  <a:tcPr marL="74750" marR="74750"/>
                </a:tc>
                <a:tc>
                  <a:txBody>
                    <a:bodyPr/>
                    <a:lstStyle/>
                    <a:p>
                      <a:pPr algn="ctr"/>
                      <a:r>
                        <a:rPr lang="nb-NO" dirty="0"/>
                        <a:t>Mandag</a:t>
                      </a:r>
                    </a:p>
                  </a:txBody>
                  <a:tcPr marL="74750" marR="74750"/>
                </a:tc>
                <a:tc>
                  <a:txBody>
                    <a:bodyPr/>
                    <a:lstStyle/>
                    <a:p>
                      <a:pPr algn="ctr"/>
                      <a:r>
                        <a:rPr lang="nb-NO" dirty="0"/>
                        <a:t>Tirsdag </a:t>
                      </a:r>
                    </a:p>
                  </a:txBody>
                  <a:tcPr marL="74750" marR="74750"/>
                </a:tc>
                <a:tc>
                  <a:txBody>
                    <a:bodyPr/>
                    <a:lstStyle/>
                    <a:p>
                      <a:pPr algn="ctr"/>
                      <a:r>
                        <a:rPr lang="nb-NO" dirty="0"/>
                        <a:t>Onsdag</a:t>
                      </a:r>
                    </a:p>
                  </a:txBody>
                  <a:tcPr marL="74750" marR="74750"/>
                </a:tc>
                <a:tc>
                  <a:txBody>
                    <a:bodyPr/>
                    <a:lstStyle/>
                    <a:p>
                      <a:pPr algn="ctr"/>
                      <a:r>
                        <a:rPr lang="nb-NO" dirty="0"/>
                        <a:t>Torsdag</a:t>
                      </a:r>
                    </a:p>
                  </a:txBody>
                  <a:tcPr marL="74750" marR="74750"/>
                </a:tc>
                <a:tc>
                  <a:txBody>
                    <a:bodyPr/>
                    <a:lstStyle/>
                    <a:p>
                      <a:pPr algn="ctr"/>
                      <a:r>
                        <a:rPr lang="nb-NO" dirty="0"/>
                        <a:t>Fredag</a:t>
                      </a:r>
                    </a:p>
                  </a:txBody>
                  <a:tcPr marL="74750" marR="74750"/>
                </a:tc>
                <a:tc>
                  <a:txBody>
                    <a:bodyPr/>
                    <a:lstStyle/>
                    <a:p>
                      <a:pPr algn="ctr"/>
                      <a:r>
                        <a:rPr lang="nb-NO" dirty="0"/>
                        <a:t>Lørdag</a:t>
                      </a:r>
                    </a:p>
                  </a:txBody>
                  <a:tcPr marL="74750" marR="74750"/>
                </a:tc>
                <a:tc>
                  <a:txBody>
                    <a:bodyPr/>
                    <a:lstStyle/>
                    <a:p>
                      <a:pPr algn="ctr"/>
                      <a:r>
                        <a:rPr lang="nb-NO" dirty="0"/>
                        <a:t>Søndag</a:t>
                      </a:r>
                    </a:p>
                  </a:txBody>
                  <a:tcPr marL="74750" marR="74750"/>
                </a:tc>
                <a:extLst>
                  <a:ext uri="{0D108BD9-81ED-4DB2-BD59-A6C34878D82A}">
                    <a16:rowId xmlns:a16="http://schemas.microsoft.com/office/drawing/2014/main" val="2454746197"/>
                  </a:ext>
                </a:extLst>
              </a:tr>
              <a:tr h="370840">
                <a:tc>
                  <a:txBody>
                    <a:bodyPr/>
                    <a:lstStyle/>
                    <a:p>
                      <a:pPr algn="ctr"/>
                      <a:r>
                        <a:rPr lang="nb-NO" b="1" dirty="0"/>
                        <a:t>5</a:t>
                      </a:r>
                    </a:p>
                  </a:txBody>
                  <a:tcPr marL="74750" marR="74750"/>
                </a:tc>
                <a:tc>
                  <a:txBody>
                    <a:bodyPr/>
                    <a:lstStyle/>
                    <a:p>
                      <a:r>
                        <a:rPr lang="nb-NO" sz="1800" dirty="0"/>
                        <a:t>1</a:t>
                      </a:r>
                    </a:p>
                  </a:txBody>
                  <a:tcPr marL="74750" marR="74750"/>
                </a:tc>
                <a:tc>
                  <a:txBody>
                    <a:bodyPr/>
                    <a:lstStyle/>
                    <a:p>
                      <a:r>
                        <a:rPr lang="nb-NO" dirty="0"/>
                        <a:t>2</a:t>
                      </a:r>
                      <a:endParaRPr lang="nb-NO" sz="1200" dirty="0"/>
                    </a:p>
                  </a:txBody>
                  <a:tcPr marL="74750" marR="74750"/>
                </a:tc>
                <a:tc>
                  <a:txBody>
                    <a:bodyPr/>
                    <a:lstStyle/>
                    <a:p>
                      <a:r>
                        <a:rPr lang="nb-NO" dirty="0"/>
                        <a:t>3</a:t>
                      </a:r>
                    </a:p>
                  </a:txBody>
                  <a:tcPr marL="74750" marR="74750"/>
                </a:tc>
                <a:tc>
                  <a:txBody>
                    <a:bodyPr/>
                    <a:lstStyle/>
                    <a:p>
                      <a:r>
                        <a:rPr lang="nb-NO" dirty="0"/>
                        <a:t>4</a:t>
                      </a:r>
                    </a:p>
                  </a:txBody>
                  <a:tcPr marL="74750" marR="74750"/>
                </a:tc>
                <a:tc>
                  <a:txBody>
                    <a:bodyPr/>
                    <a:lstStyle/>
                    <a:p>
                      <a:r>
                        <a:rPr lang="nb-NO" dirty="0"/>
                        <a:t>5</a:t>
                      </a:r>
                    </a:p>
                    <a:p>
                      <a:r>
                        <a:rPr lang="nb-NO" sz="1100" dirty="0"/>
                        <a:t>Vi markerer samenes nasjonaldag</a:t>
                      </a:r>
                    </a:p>
                  </a:txBody>
                  <a:tcPr marL="74750" marR="74750"/>
                </a:tc>
                <a:tc>
                  <a:txBody>
                    <a:bodyPr/>
                    <a:lstStyle/>
                    <a:p>
                      <a:r>
                        <a:rPr lang="nb-NO" dirty="0"/>
                        <a:t>6</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t>Samenes nasjonaldag</a:t>
                      </a:r>
                    </a:p>
                  </a:txBody>
                  <a:tcPr marL="74750" marR="74750"/>
                </a:tc>
                <a:tc>
                  <a:txBody>
                    <a:bodyPr/>
                    <a:lstStyle/>
                    <a:p>
                      <a:r>
                        <a:rPr lang="nb-NO" sz="1800" dirty="0"/>
                        <a:t>7</a:t>
                      </a:r>
                    </a:p>
                  </a:txBody>
                  <a:tcPr marL="74750" marR="74750"/>
                </a:tc>
                <a:extLst>
                  <a:ext uri="{0D108BD9-81ED-4DB2-BD59-A6C34878D82A}">
                    <a16:rowId xmlns:a16="http://schemas.microsoft.com/office/drawing/2014/main" val="3601860645"/>
                  </a:ext>
                </a:extLst>
              </a:tr>
              <a:tr h="370840">
                <a:tc>
                  <a:txBody>
                    <a:bodyPr/>
                    <a:lstStyle/>
                    <a:p>
                      <a:pPr algn="ctr"/>
                      <a:r>
                        <a:rPr lang="nb-NO" b="1" dirty="0"/>
                        <a:t>6</a:t>
                      </a:r>
                    </a:p>
                  </a:txBody>
                  <a:tcPr marL="74750" marR="74750"/>
                </a:tc>
                <a:tc>
                  <a:txBody>
                    <a:bodyPr/>
                    <a:lstStyle/>
                    <a:p>
                      <a:r>
                        <a:rPr lang="nb-NO" dirty="0"/>
                        <a:t>8</a:t>
                      </a:r>
                    </a:p>
                  </a:txBody>
                  <a:tcPr marL="74750" marR="74750"/>
                </a:tc>
                <a:tc>
                  <a:txBody>
                    <a:bodyPr/>
                    <a:lstStyle/>
                    <a:p>
                      <a:r>
                        <a:rPr lang="nb-NO" dirty="0"/>
                        <a:t>9</a:t>
                      </a:r>
                    </a:p>
                  </a:txBody>
                  <a:tcPr marL="74750" marR="74750"/>
                </a:tc>
                <a:tc>
                  <a:txBody>
                    <a:bodyPr/>
                    <a:lstStyle/>
                    <a:p>
                      <a:r>
                        <a:rPr lang="nb-NO" dirty="0"/>
                        <a:t>10</a:t>
                      </a:r>
                    </a:p>
                  </a:txBody>
                  <a:tcPr marL="74750" marR="74750"/>
                </a:tc>
                <a:tc>
                  <a:txBody>
                    <a:bodyPr/>
                    <a:lstStyle/>
                    <a:p>
                      <a:r>
                        <a:rPr lang="nb-NO" dirty="0"/>
                        <a:t>11</a:t>
                      </a:r>
                    </a:p>
                    <a:p>
                      <a:endParaRPr lang="nb-NO" sz="1200" dirty="0"/>
                    </a:p>
                  </a:txBody>
                  <a:tcPr marL="74750" marR="74750"/>
                </a:tc>
                <a:tc>
                  <a:txBody>
                    <a:bodyPr/>
                    <a:lstStyle/>
                    <a:p>
                      <a:r>
                        <a:rPr lang="nb-NO" dirty="0"/>
                        <a:t>12</a:t>
                      </a:r>
                      <a:endParaRPr lang="nb-NO" sz="1200" dirty="0"/>
                    </a:p>
                  </a:txBody>
                  <a:tcPr marL="74750" marR="74750"/>
                </a:tc>
                <a:tc>
                  <a:txBody>
                    <a:bodyPr/>
                    <a:lstStyle/>
                    <a:p>
                      <a:r>
                        <a:rPr lang="nb-NO" dirty="0"/>
                        <a:t>13</a:t>
                      </a:r>
                    </a:p>
                  </a:txBody>
                  <a:tcPr marL="74750" marR="74750"/>
                </a:tc>
                <a:tc>
                  <a:txBody>
                    <a:bodyPr/>
                    <a:lstStyle/>
                    <a:p>
                      <a:r>
                        <a:rPr lang="nb-NO" dirty="0"/>
                        <a:t>14</a:t>
                      </a:r>
                    </a:p>
                    <a:p>
                      <a:endParaRPr lang="nb-NO" dirty="0"/>
                    </a:p>
                  </a:txBody>
                  <a:tcPr marL="74750" marR="74750"/>
                </a:tc>
                <a:extLst>
                  <a:ext uri="{0D108BD9-81ED-4DB2-BD59-A6C34878D82A}">
                    <a16:rowId xmlns:a16="http://schemas.microsoft.com/office/drawing/2014/main" val="3664609232"/>
                  </a:ext>
                </a:extLst>
              </a:tr>
              <a:tr h="370840">
                <a:tc>
                  <a:txBody>
                    <a:bodyPr/>
                    <a:lstStyle/>
                    <a:p>
                      <a:pPr algn="ctr"/>
                      <a:r>
                        <a:rPr lang="nb-NO" b="1" dirty="0"/>
                        <a:t>7</a:t>
                      </a:r>
                    </a:p>
                  </a:txBody>
                  <a:tcPr marL="74750" marR="74750"/>
                </a:tc>
                <a:tc>
                  <a:txBody>
                    <a:bodyPr/>
                    <a:lstStyle/>
                    <a:p>
                      <a:r>
                        <a:rPr lang="nb-NO" dirty="0"/>
                        <a:t>15</a:t>
                      </a:r>
                    </a:p>
                  </a:txBody>
                  <a:tcPr marL="74750" marR="74750"/>
                </a:tc>
                <a:tc>
                  <a:txBody>
                    <a:bodyPr/>
                    <a:lstStyle/>
                    <a:p>
                      <a:r>
                        <a:rPr lang="nb-NO" dirty="0"/>
                        <a:t>16</a:t>
                      </a:r>
                    </a:p>
                  </a:txBody>
                  <a:tcPr marL="74750" marR="74750"/>
                </a:tc>
                <a:tc>
                  <a:txBody>
                    <a:bodyPr/>
                    <a:lstStyle/>
                    <a:p>
                      <a:r>
                        <a:rPr lang="nb-NO" dirty="0"/>
                        <a:t>17</a:t>
                      </a:r>
                    </a:p>
                  </a:txBody>
                  <a:tcPr marL="74750" marR="74750"/>
                </a:tc>
                <a:tc>
                  <a:txBody>
                    <a:bodyPr/>
                    <a:lstStyle/>
                    <a:p>
                      <a:r>
                        <a:rPr lang="nb-NO" dirty="0"/>
                        <a:t>18</a:t>
                      </a:r>
                    </a:p>
                    <a:p>
                      <a:r>
                        <a:rPr lang="nb-NO" sz="1400" dirty="0"/>
                        <a:t>Karneval</a:t>
                      </a:r>
                    </a:p>
                  </a:txBody>
                  <a:tcPr marL="74750" marR="74750"/>
                </a:tc>
                <a:tc>
                  <a:txBody>
                    <a:bodyPr/>
                    <a:lstStyle/>
                    <a:p>
                      <a:r>
                        <a:rPr lang="nb-NO" dirty="0"/>
                        <a:t>19</a:t>
                      </a:r>
                    </a:p>
                  </a:txBody>
                  <a:tcPr marL="74750" marR="74750"/>
                </a:tc>
                <a:tc>
                  <a:txBody>
                    <a:bodyPr/>
                    <a:lstStyle/>
                    <a:p>
                      <a:r>
                        <a:rPr lang="nb-NO" dirty="0"/>
                        <a:t>20</a:t>
                      </a:r>
                    </a:p>
                  </a:txBody>
                  <a:tcPr marL="74750" marR="74750"/>
                </a:tc>
                <a:tc>
                  <a:txBody>
                    <a:bodyPr/>
                    <a:lstStyle/>
                    <a:p>
                      <a:r>
                        <a:rPr lang="nb-NO" dirty="0"/>
                        <a:t>21</a:t>
                      </a:r>
                    </a:p>
                    <a:p>
                      <a:endParaRPr lang="nb-NO" dirty="0"/>
                    </a:p>
                  </a:txBody>
                  <a:tcPr marL="74750" marR="74750"/>
                </a:tc>
                <a:extLst>
                  <a:ext uri="{0D108BD9-81ED-4DB2-BD59-A6C34878D82A}">
                    <a16:rowId xmlns:a16="http://schemas.microsoft.com/office/drawing/2014/main" val="1864121941"/>
                  </a:ext>
                </a:extLst>
              </a:tr>
              <a:tr h="370840">
                <a:tc>
                  <a:txBody>
                    <a:bodyPr/>
                    <a:lstStyle/>
                    <a:p>
                      <a:pPr algn="ctr"/>
                      <a:r>
                        <a:rPr lang="nb-NO" sz="1800" b="1" dirty="0"/>
                        <a:t>8</a:t>
                      </a:r>
                    </a:p>
                    <a:p>
                      <a:pPr marL="0" marR="0" lvl="0" indent="0" algn="ctr" defTabSz="457200" rtl="0" eaLnBrk="1" fontAlgn="auto" latinLnBrk="0" hangingPunct="1">
                        <a:lnSpc>
                          <a:spcPct val="100000"/>
                        </a:lnSpc>
                        <a:spcBef>
                          <a:spcPts val="0"/>
                        </a:spcBef>
                        <a:spcAft>
                          <a:spcPts val="0"/>
                        </a:spcAft>
                        <a:buClrTx/>
                        <a:buSzTx/>
                        <a:buFontTx/>
                        <a:buNone/>
                        <a:tabLst/>
                        <a:defRPr/>
                      </a:pPr>
                      <a:r>
                        <a:rPr lang="nb-NO" sz="1400" b="0" dirty="0"/>
                        <a:t>Skolens vinterferie</a:t>
                      </a:r>
                    </a:p>
                  </a:txBody>
                  <a:tcPr marL="74750" marR="74750"/>
                </a:tc>
                <a:tc>
                  <a:txBody>
                    <a:bodyPr/>
                    <a:lstStyle/>
                    <a:p>
                      <a:r>
                        <a:rPr lang="nb-NO" dirty="0"/>
                        <a:t>22</a:t>
                      </a:r>
                    </a:p>
                    <a:p>
                      <a:r>
                        <a:rPr lang="nb-NO" sz="1200" dirty="0">
                          <a:solidFill>
                            <a:srgbClr val="FF0000"/>
                          </a:solidFill>
                        </a:rPr>
                        <a:t>Siste frist for registrering av påskeferien</a:t>
                      </a:r>
                    </a:p>
                  </a:txBody>
                  <a:tcPr marL="74750" marR="74750"/>
                </a:tc>
                <a:tc>
                  <a:txBody>
                    <a:bodyPr/>
                    <a:lstStyle/>
                    <a:p>
                      <a:r>
                        <a:rPr lang="nb-NO" dirty="0"/>
                        <a:t>23</a:t>
                      </a:r>
                    </a:p>
                  </a:txBody>
                  <a:tcPr marL="74750" marR="74750"/>
                </a:tc>
                <a:tc>
                  <a:txBody>
                    <a:bodyPr/>
                    <a:lstStyle/>
                    <a:p>
                      <a:r>
                        <a:rPr lang="nb-NO" dirty="0"/>
                        <a:t>24</a:t>
                      </a:r>
                    </a:p>
                  </a:txBody>
                  <a:tcPr marL="74750" marR="74750"/>
                </a:tc>
                <a:tc>
                  <a:txBody>
                    <a:bodyPr/>
                    <a:lstStyle/>
                    <a:p>
                      <a:r>
                        <a:rPr lang="nb-NO" dirty="0"/>
                        <a:t>25</a:t>
                      </a:r>
                    </a:p>
                  </a:txBody>
                  <a:tcPr marL="74750" marR="74750"/>
                </a:tc>
                <a:tc>
                  <a:txBody>
                    <a:bodyPr/>
                    <a:lstStyle/>
                    <a:p>
                      <a:r>
                        <a:rPr lang="nb-NO" dirty="0"/>
                        <a:t>26</a:t>
                      </a:r>
                    </a:p>
                  </a:txBody>
                  <a:tcPr marL="74750" marR="74750"/>
                </a:tc>
                <a:tc>
                  <a:txBody>
                    <a:bodyPr/>
                    <a:lstStyle/>
                    <a:p>
                      <a:r>
                        <a:rPr lang="nb-NO" dirty="0"/>
                        <a:t>27</a:t>
                      </a:r>
                    </a:p>
                  </a:txBody>
                  <a:tcPr marL="74750" marR="74750"/>
                </a:tc>
                <a:tc>
                  <a:txBody>
                    <a:bodyPr/>
                    <a:lstStyle/>
                    <a:p>
                      <a:r>
                        <a:rPr lang="nb-NO" dirty="0"/>
                        <a:t>28</a:t>
                      </a:r>
                    </a:p>
                    <a:p>
                      <a:endParaRPr lang="nb-NO" dirty="0"/>
                    </a:p>
                  </a:txBody>
                  <a:tcPr marL="74750" marR="74750"/>
                </a:tc>
                <a:extLst>
                  <a:ext uri="{0D108BD9-81ED-4DB2-BD59-A6C34878D82A}">
                    <a16:rowId xmlns:a16="http://schemas.microsoft.com/office/drawing/2014/main" val="3100671748"/>
                  </a:ext>
                </a:extLst>
              </a:tr>
            </a:tbl>
          </a:graphicData>
        </a:graphic>
      </p:graphicFrame>
      <p:sp>
        <p:nvSpPr>
          <p:cNvPr id="3" name="Plassholder for lysbildenummer 2">
            <a:extLst>
              <a:ext uri="{FF2B5EF4-FFF2-40B4-BE49-F238E27FC236}">
                <a16:creationId xmlns:a16="http://schemas.microsoft.com/office/drawing/2014/main" id="{E45B495C-8E3F-8A47-BE89-89A2A5AFFA9E}"/>
              </a:ext>
            </a:extLst>
          </p:cNvPr>
          <p:cNvSpPr>
            <a:spLocks noGrp="1"/>
          </p:cNvSpPr>
          <p:nvPr>
            <p:ph type="sldNum" sz="quarter" idx="12"/>
          </p:nvPr>
        </p:nvSpPr>
        <p:spPr/>
        <p:txBody>
          <a:bodyPr/>
          <a:lstStyle/>
          <a:p>
            <a:fld id="{51845F5A-061D-4825-9AE9-D7794091C6CF}" type="slidenum">
              <a:rPr lang="en-US" smtClean="0"/>
              <a:t>16</a:t>
            </a:fld>
            <a:endParaRPr lang="en-US"/>
          </a:p>
        </p:txBody>
      </p:sp>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719352" y="2420227"/>
            <a:ext cx="2137026" cy="2849369"/>
          </a:xfrm>
          <a:prstGeom prst="rect">
            <a:avLst/>
          </a:prstGeom>
        </p:spPr>
      </p:pic>
      <p:pic>
        <p:nvPicPr>
          <p:cNvPr id="6" name="Bilde 5"/>
          <p:cNvPicPr>
            <a:picLocks noChangeAspect="1"/>
          </p:cNvPicPr>
          <p:nvPr/>
        </p:nvPicPr>
        <p:blipFill>
          <a:blip r:embed="rId3"/>
          <a:srcRect/>
          <a:stretch/>
        </p:blipFill>
        <p:spPr>
          <a:xfrm>
            <a:off x="781103" y="215454"/>
            <a:ext cx="1385583" cy="1850186"/>
          </a:xfrm>
          <a:prstGeom prst="rect">
            <a:avLst/>
          </a:prstGeom>
        </p:spPr>
      </p:pic>
    </p:spTree>
    <p:extLst>
      <p:ext uri="{BB962C8B-B14F-4D97-AF65-F5344CB8AC3E}">
        <p14:creationId xmlns:p14="http://schemas.microsoft.com/office/powerpoint/2010/main" val="35356234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B24605E-613D-2A42-AA1F-18FF5FC8DC5D}"/>
              </a:ext>
            </a:extLst>
          </p:cNvPr>
          <p:cNvSpPr>
            <a:spLocks noGrp="1"/>
          </p:cNvSpPr>
          <p:nvPr>
            <p:ph type="title"/>
          </p:nvPr>
        </p:nvSpPr>
        <p:spPr>
          <a:xfrm>
            <a:off x="838199" y="1113158"/>
            <a:ext cx="9703085" cy="201934"/>
          </a:xfrm>
        </p:spPr>
        <p:txBody>
          <a:bodyPr vert="horz" lIns="91440" tIns="45720" rIns="91440" bIns="45720" rtlCol="0" anchor="b">
            <a:normAutofit fontScale="90000"/>
          </a:bodyPr>
          <a:lstStyle/>
          <a:p>
            <a:r>
              <a:rPr lang="en-US" altLang="nb-NO" sz="3400" b="1" dirty="0" err="1"/>
              <a:t>Barnehagen</a:t>
            </a:r>
            <a:r>
              <a:rPr lang="en-US" altLang="nb-NO" sz="3400" b="1" dirty="0"/>
              <a:t> jobber </a:t>
            </a:r>
            <a:r>
              <a:rPr lang="en-US" altLang="nb-NO" sz="3400" b="1" dirty="0" err="1"/>
              <a:t>kontinuerlig</a:t>
            </a:r>
            <a:r>
              <a:rPr lang="en-US" altLang="nb-NO" sz="3400" b="1" dirty="0"/>
              <a:t> med de 7 </a:t>
            </a:r>
            <a:r>
              <a:rPr lang="en-US" altLang="nb-NO" sz="3400" b="1" dirty="0" err="1"/>
              <a:t>fagområdene</a:t>
            </a:r>
            <a:r>
              <a:rPr lang="en-US" altLang="nb-NO" sz="3400" b="1" dirty="0"/>
              <a:t> </a:t>
            </a:r>
            <a:r>
              <a:rPr lang="en-US" altLang="nb-NO" sz="3400" b="1" dirty="0" err="1"/>
              <a:t>gjennom</a:t>
            </a:r>
            <a:r>
              <a:rPr lang="en-US" altLang="nb-NO" sz="3400" b="1" dirty="0"/>
              <a:t> </a:t>
            </a:r>
            <a:r>
              <a:rPr lang="en-US" altLang="nb-NO" sz="3400" b="1" dirty="0" err="1"/>
              <a:t>året</a:t>
            </a:r>
            <a:r>
              <a:rPr lang="en-US" altLang="nb-NO" sz="3400" b="1" dirty="0"/>
              <a:t>, </a:t>
            </a:r>
            <a:r>
              <a:rPr lang="en-US" altLang="nb-NO" sz="3400" b="1" dirty="0" err="1"/>
              <a:t>som</a:t>
            </a:r>
            <a:r>
              <a:rPr lang="en-US" altLang="nb-NO" sz="3400" b="1" dirty="0"/>
              <a:t> </a:t>
            </a:r>
            <a:r>
              <a:rPr lang="en-US" altLang="nb-NO" sz="3400" b="1" dirty="0" err="1"/>
              <a:t>er</a:t>
            </a:r>
            <a:r>
              <a:rPr lang="en-US" altLang="nb-NO" sz="3400" b="1" dirty="0"/>
              <a:t>:</a:t>
            </a:r>
            <a:endParaRPr lang="en-US" sz="3400" b="1" dirty="0"/>
          </a:p>
        </p:txBody>
      </p:sp>
      <p:sp>
        <p:nvSpPr>
          <p:cNvPr id="3" name="Plassholder for lysbildenummer 2">
            <a:extLst>
              <a:ext uri="{FF2B5EF4-FFF2-40B4-BE49-F238E27FC236}">
                <a16:creationId xmlns:a16="http://schemas.microsoft.com/office/drawing/2014/main" id="{752EF5C7-24E1-B348-9292-F8ADEA316607}"/>
              </a:ext>
            </a:extLst>
          </p:cNvPr>
          <p:cNvSpPr>
            <a:spLocks noGrp="1"/>
          </p:cNvSpPr>
          <p:nvPr>
            <p:ph type="sldNum" sz="quarter" idx="12"/>
          </p:nvPr>
        </p:nvSpPr>
        <p:spPr/>
        <p:txBody>
          <a:bodyPr/>
          <a:lstStyle/>
          <a:p>
            <a:fld id="{51845F5A-061D-4825-9AE9-D7794091C6CF}" type="slidenum">
              <a:rPr lang="en-US" smtClean="0"/>
              <a:t>17</a:t>
            </a:fld>
            <a:endParaRPr lang="en-US"/>
          </a:p>
        </p:txBody>
      </p:sp>
      <p:sp>
        <p:nvSpPr>
          <p:cNvPr id="5" name="TekstSylinder 4">
            <a:extLst>
              <a:ext uri="{FF2B5EF4-FFF2-40B4-BE49-F238E27FC236}">
                <a16:creationId xmlns:a16="http://schemas.microsoft.com/office/drawing/2014/main" id="{4B9ED243-82C9-4E5C-5B78-412713D9F835}"/>
              </a:ext>
            </a:extLst>
          </p:cNvPr>
          <p:cNvSpPr txBox="1"/>
          <p:nvPr/>
        </p:nvSpPr>
        <p:spPr>
          <a:xfrm>
            <a:off x="707923" y="1574395"/>
            <a:ext cx="3790335" cy="3754874"/>
          </a:xfrm>
          <a:prstGeom prst="rect">
            <a:avLst/>
          </a:prstGeom>
          <a:noFill/>
        </p:spPr>
        <p:txBody>
          <a:bodyPr wrap="square" rtlCol="0">
            <a:spAutoFit/>
          </a:bodyPr>
          <a:lstStyle/>
          <a:p>
            <a:r>
              <a:rPr lang="nb-NO" sz="1400" b="1" dirty="0"/>
              <a:t>Natur, miljø og teknikk</a:t>
            </a:r>
          </a:p>
          <a:p>
            <a:pPr marL="285750" indent="-285750">
              <a:buFontTx/>
              <a:buChar char="-"/>
            </a:pPr>
            <a:r>
              <a:rPr lang="nb-NO" sz="1400" dirty="0"/>
              <a:t>Hvis vi blir glade i naturen, ønsker vi å bevare den når vi blir store.</a:t>
            </a:r>
          </a:p>
          <a:p>
            <a:endParaRPr lang="nb-NO" sz="1400" dirty="0"/>
          </a:p>
          <a:p>
            <a:r>
              <a:rPr lang="nb-NO" sz="1400" b="1" dirty="0"/>
              <a:t>Antall, rom og form</a:t>
            </a:r>
          </a:p>
          <a:p>
            <a:r>
              <a:rPr lang="nb-NO" sz="1400" dirty="0"/>
              <a:t>- Hvor mange skal du ha?</a:t>
            </a:r>
          </a:p>
          <a:p>
            <a:r>
              <a:rPr lang="nb-NO" sz="1400" dirty="0"/>
              <a:t>- Dette er den største.</a:t>
            </a:r>
          </a:p>
          <a:p>
            <a:r>
              <a:rPr lang="nb-NO" sz="1400" dirty="0"/>
              <a:t>- Den koster fem kroner.</a:t>
            </a:r>
          </a:p>
          <a:p>
            <a:endParaRPr lang="nb-NO" sz="1400" dirty="0"/>
          </a:p>
          <a:p>
            <a:r>
              <a:rPr lang="nb-NO" sz="1400" b="1" dirty="0"/>
              <a:t>Nærmiljø og samfunn</a:t>
            </a:r>
          </a:p>
          <a:p>
            <a:pPr marL="285750" indent="-285750">
              <a:buFontTx/>
              <a:buChar char="-"/>
            </a:pPr>
            <a:r>
              <a:rPr lang="nb-NO" sz="1400" dirty="0"/>
              <a:t>Barnehagen hører til i en sammenheng og er en del av et nærmiljø.</a:t>
            </a:r>
          </a:p>
          <a:p>
            <a:endParaRPr lang="nb-NO" sz="1400" dirty="0"/>
          </a:p>
          <a:p>
            <a:r>
              <a:rPr lang="nb-NO" sz="1400" b="1" dirty="0"/>
              <a:t>Etikk, religion og filosofi</a:t>
            </a:r>
          </a:p>
          <a:p>
            <a:pPr marL="285750" indent="-285750">
              <a:buFontTx/>
              <a:buChar char="-"/>
            </a:pPr>
            <a:r>
              <a:rPr lang="nb-NO" sz="1400" dirty="0"/>
              <a:t>Ute i naturen får vi tid og ro til å undre oss og stille store spørsmål.</a:t>
            </a:r>
          </a:p>
          <a:p>
            <a:pPr marL="285750" indent="-285750">
              <a:buFontTx/>
              <a:buChar char="-"/>
            </a:pPr>
            <a:endParaRPr lang="nb-NO" sz="1400" dirty="0"/>
          </a:p>
        </p:txBody>
      </p:sp>
      <p:sp>
        <p:nvSpPr>
          <p:cNvPr id="6" name="TekstSylinder 5">
            <a:extLst>
              <a:ext uri="{FF2B5EF4-FFF2-40B4-BE49-F238E27FC236}">
                <a16:creationId xmlns:a16="http://schemas.microsoft.com/office/drawing/2014/main" id="{E6451E0D-1DD4-410B-0E81-CF105B6FB0B4}"/>
              </a:ext>
            </a:extLst>
          </p:cNvPr>
          <p:cNvSpPr txBox="1"/>
          <p:nvPr/>
        </p:nvSpPr>
        <p:spPr>
          <a:xfrm>
            <a:off x="5309420" y="1574395"/>
            <a:ext cx="4085303" cy="2462213"/>
          </a:xfrm>
          <a:prstGeom prst="rect">
            <a:avLst/>
          </a:prstGeom>
          <a:noFill/>
        </p:spPr>
        <p:txBody>
          <a:bodyPr wrap="square" rtlCol="0">
            <a:spAutoFit/>
          </a:bodyPr>
          <a:lstStyle/>
          <a:p>
            <a:r>
              <a:rPr lang="nb-NO" sz="1400" b="1" dirty="0"/>
              <a:t>Kunst, kultur og kreativitet</a:t>
            </a:r>
          </a:p>
          <a:p>
            <a:pPr marL="285750" indent="-285750">
              <a:buFontTx/>
              <a:buChar char="-"/>
            </a:pPr>
            <a:r>
              <a:rPr lang="nb-NO" sz="1400" dirty="0"/>
              <a:t>Vi vil eksperimentere og leke med uttrykk og materialer. Det gir skaperglede.</a:t>
            </a:r>
          </a:p>
          <a:p>
            <a:pPr marL="285750" indent="-285750">
              <a:buFontTx/>
              <a:buChar char="-"/>
            </a:pPr>
            <a:endParaRPr lang="nb-NO" sz="1400" dirty="0"/>
          </a:p>
          <a:p>
            <a:r>
              <a:rPr lang="nb-NO" sz="1400" b="1" dirty="0"/>
              <a:t>Kommunikasjon, språk og tekst</a:t>
            </a:r>
          </a:p>
          <a:p>
            <a:pPr marL="285750" indent="-285750">
              <a:buFontTx/>
              <a:buChar char="-"/>
            </a:pPr>
            <a:r>
              <a:rPr lang="nb-NO" sz="1400" dirty="0"/>
              <a:t>I leken kommuniserer vi og utvikler språket.</a:t>
            </a:r>
          </a:p>
          <a:p>
            <a:pPr marL="285750" indent="-285750">
              <a:buFontTx/>
              <a:buChar char="-"/>
            </a:pPr>
            <a:endParaRPr lang="nb-NO" sz="1400" dirty="0"/>
          </a:p>
          <a:p>
            <a:r>
              <a:rPr lang="nb-NO" sz="1400" b="1" dirty="0"/>
              <a:t>Kropp, bevegelse og helse</a:t>
            </a:r>
          </a:p>
          <a:p>
            <a:r>
              <a:rPr lang="nb-NO" sz="1400" dirty="0"/>
              <a:t>- Vi vil leke og trene hele dagen. Prøv å følge oss..</a:t>
            </a:r>
          </a:p>
          <a:p>
            <a:endParaRPr lang="nb-NO" sz="1400" dirty="0"/>
          </a:p>
        </p:txBody>
      </p:sp>
      <p:pic>
        <p:nvPicPr>
          <p:cNvPr id="4" name="Bil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4383" y="4295911"/>
            <a:ext cx="1683739" cy="2244986"/>
          </a:xfrm>
          <a:prstGeom prst="rect">
            <a:avLst/>
          </a:prstGeom>
        </p:spPr>
      </p:pic>
      <p:pic>
        <p:nvPicPr>
          <p:cNvPr id="7" name="Bilde 6"/>
          <p:cNvPicPr>
            <a:picLocks noChangeAspect="1"/>
          </p:cNvPicPr>
          <p:nvPr/>
        </p:nvPicPr>
        <p:blipFill>
          <a:blip r:embed="rId3"/>
          <a:srcRect/>
          <a:stretch/>
        </p:blipFill>
        <p:spPr>
          <a:xfrm>
            <a:off x="6411031" y="3894522"/>
            <a:ext cx="1607744" cy="2146840"/>
          </a:xfrm>
          <a:prstGeom prst="rect">
            <a:avLst/>
          </a:prstGeom>
        </p:spPr>
      </p:pic>
      <p:pic>
        <p:nvPicPr>
          <p:cNvPr id="8" name="Bild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259269" y="3658893"/>
            <a:ext cx="1570976" cy="2094635"/>
          </a:xfrm>
          <a:prstGeom prst="rect">
            <a:avLst/>
          </a:prstGeom>
        </p:spPr>
      </p:pic>
      <p:pic>
        <p:nvPicPr>
          <p:cNvPr id="9" name="Bild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501560" y="222696"/>
            <a:ext cx="1408649" cy="1878199"/>
          </a:xfrm>
          <a:prstGeom prst="rect">
            <a:avLst/>
          </a:prstGeom>
        </p:spPr>
      </p:pic>
      <p:pic>
        <p:nvPicPr>
          <p:cNvPr id="10" name="Bild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069546" y="2211869"/>
            <a:ext cx="1563032" cy="2084042"/>
          </a:xfrm>
          <a:prstGeom prst="rect">
            <a:avLst/>
          </a:prstGeom>
        </p:spPr>
      </p:pic>
    </p:spTree>
    <p:extLst>
      <p:ext uri="{BB962C8B-B14F-4D97-AF65-F5344CB8AC3E}">
        <p14:creationId xmlns:p14="http://schemas.microsoft.com/office/powerpoint/2010/main" val="27736884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1480A4-2DD0-D047-A250-17D6149D871B}"/>
              </a:ext>
            </a:extLst>
          </p:cNvPr>
          <p:cNvSpPr>
            <a:spLocks noGrp="1"/>
          </p:cNvSpPr>
          <p:nvPr>
            <p:ph type="title"/>
          </p:nvPr>
        </p:nvSpPr>
        <p:spPr/>
        <p:txBody>
          <a:bodyPr/>
          <a:lstStyle/>
          <a:p>
            <a:pPr algn="ctr"/>
            <a:r>
              <a:rPr lang="nb-NO" b="1" dirty="0"/>
              <a:t>Mars</a:t>
            </a:r>
          </a:p>
        </p:txBody>
      </p:sp>
      <p:graphicFrame>
        <p:nvGraphicFramePr>
          <p:cNvPr id="4" name="Plassholder for innhold 3">
            <a:extLst>
              <a:ext uri="{FF2B5EF4-FFF2-40B4-BE49-F238E27FC236}">
                <a16:creationId xmlns:a16="http://schemas.microsoft.com/office/drawing/2014/main" id="{B36772DA-5400-E347-827A-4634E7651A79}"/>
              </a:ext>
            </a:extLst>
          </p:cNvPr>
          <p:cNvGraphicFramePr>
            <a:graphicFrameLocks noGrp="1"/>
          </p:cNvGraphicFramePr>
          <p:nvPr>
            <p:ph idx="1"/>
            <p:extLst>
              <p:ext uri="{D42A27DB-BD31-4B8C-83A1-F6EECF244321}">
                <p14:modId xmlns:p14="http://schemas.microsoft.com/office/powerpoint/2010/main" val="1447589059"/>
              </p:ext>
            </p:extLst>
          </p:nvPr>
        </p:nvGraphicFramePr>
        <p:xfrm>
          <a:off x="154769" y="1745343"/>
          <a:ext cx="9872980" cy="4881880"/>
        </p:xfrm>
        <a:graphic>
          <a:graphicData uri="http://schemas.openxmlformats.org/drawingml/2006/table">
            <a:tbl>
              <a:tblPr firstRow="1" bandRow="1">
                <a:tableStyleId>{00A15C55-8517-42AA-B614-E9B94910E393}</a:tableStyleId>
              </a:tblPr>
              <a:tblGrid>
                <a:gridCol w="887362">
                  <a:extLst>
                    <a:ext uri="{9D8B030D-6E8A-4147-A177-3AD203B41FA5}">
                      <a16:colId xmlns:a16="http://schemas.microsoft.com/office/drawing/2014/main" val="3539328567"/>
                    </a:ext>
                  </a:extLst>
                </a:gridCol>
                <a:gridCol w="1083501">
                  <a:extLst>
                    <a:ext uri="{9D8B030D-6E8A-4147-A177-3AD203B41FA5}">
                      <a16:colId xmlns:a16="http://schemas.microsoft.com/office/drawing/2014/main" val="899543601"/>
                    </a:ext>
                  </a:extLst>
                </a:gridCol>
                <a:gridCol w="1329867">
                  <a:extLst>
                    <a:ext uri="{9D8B030D-6E8A-4147-A177-3AD203B41FA5}">
                      <a16:colId xmlns:a16="http://schemas.microsoft.com/office/drawing/2014/main" val="1350824436"/>
                    </a:ext>
                  </a:extLst>
                </a:gridCol>
                <a:gridCol w="1314450">
                  <a:extLst>
                    <a:ext uri="{9D8B030D-6E8A-4147-A177-3AD203B41FA5}">
                      <a16:colId xmlns:a16="http://schemas.microsoft.com/office/drawing/2014/main" val="1931510329"/>
                    </a:ext>
                  </a:extLst>
                </a:gridCol>
                <a:gridCol w="1314450">
                  <a:extLst>
                    <a:ext uri="{9D8B030D-6E8A-4147-A177-3AD203B41FA5}">
                      <a16:colId xmlns:a16="http://schemas.microsoft.com/office/drawing/2014/main" val="1121444068"/>
                    </a:ext>
                  </a:extLst>
                </a:gridCol>
                <a:gridCol w="1314450">
                  <a:extLst>
                    <a:ext uri="{9D8B030D-6E8A-4147-A177-3AD203B41FA5}">
                      <a16:colId xmlns:a16="http://schemas.microsoft.com/office/drawing/2014/main" val="892419392"/>
                    </a:ext>
                  </a:extLst>
                </a:gridCol>
                <a:gridCol w="1320608">
                  <a:extLst>
                    <a:ext uri="{9D8B030D-6E8A-4147-A177-3AD203B41FA5}">
                      <a16:colId xmlns:a16="http://schemas.microsoft.com/office/drawing/2014/main" val="1223928297"/>
                    </a:ext>
                  </a:extLst>
                </a:gridCol>
                <a:gridCol w="1308292">
                  <a:extLst>
                    <a:ext uri="{9D8B030D-6E8A-4147-A177-3AD203B41FA5}">
                      <a16:colId xmlns:a16="http://schemas.microsoft.com/office/drawing/2014/main" val="1317079323"/>
                    </a:ext>
                  </a:extLst>
                </a:gridCol>
              </a:tblGrid>
              <a:tr h="370840">
                <a:tc>
                  <a:txBody>
                    <a:bodyPr/>
                    <a:lstStyle/>
                    <a:p>
                      <a:pPr algn="ctr"/>
                      <a:r>
                        <a:rPr lang="nb-NO" dirty="0"/>
                        <a:t>Uke</a:t>
                      </a:r>
                    </a:p>
                  </a:txBody>
                  <a:tcPr/>
                </a:tc>
                <a:tc>
                  <a:txBody>
                    <a:bodyPr/>
                    <a:lstStyle/>
                    <a:p>
                      <a:pPr algn="ctr"/>
                      <a:r>
                        <a:rPr lang="nb-NO" dirty="0"/>
                        <a:t>Mandag</a:t>
                      </a:r>
                    </a:p>
                  </a:txBody>
                  <a:tcPr/>
                </a:tc>
                <a:tc>
                  <a:txBody>
                    <a:bodyPr/>
                    <a:lstStyle/>
                    <a:p>
                      <a:pPr algn="ctr"/>
                      <a:r>
                        <a:rPr lang="nb-NO" dirty="0"/>
                        <a:t>Tirsdag</a:t>
                      </a:r>
                    </a:p>
                  </a:txBody>
                  <a:tcPr/>
                </a:tc>
                <a:tc>
                  <a:txBody>
                    <a:bodyPr/>
                    <a:lstStyle/>
                    <a:p>
                      <a:pPr algn="ctr"/>
                      <a:r>
                        <a:rPr lang="nb-NO" dirty="0"/>
                        <a:t>Onsdag</a:t>
                      </a:r>
                    </a:p>
                  </a:txBody>
                  <a:tcPr/>
                </a:tc>
                <a:tc>
                  <a:txBody>
                    <a:bodyPr/>
                    <a:lstStyle/>
                    <a:p>
                      <a:pPr algn="ctr"/>
                      <a:r>
                        <a:rPr lang="nb-NO" dirty="0"/>
                        <a:t>Torsdag</a:t>
                      </a:r>
                    </a:p>
                  </a:txBody>
                  <a:tcPr/>
                </a:tc>
                <a:tc>
                  <a:txBody>
                    <a:bodyPr/>
                    <a:lstStyle/>
                    <a:p>
                      <a:pPr algn="ctr"/>
                      <a:r>
                        <a:rPr lang="nb-NO" dirty="0"/>
                        <a:t>Fredag</a:t>
                      </a:r>
                    </a:p>
                  </a:txBody>
                  <a:tcPr/>
                </a:tc>
                <a:tc>
                  <a:txBody>
                    <a:bodyPr/>
                    <a:lstStyle/>
                    <a:p>
                      <a:pPr algn="ctr"/>
                      <a:r>
                        <a:rPr lang="nb-NO" dirty="0"/>
                        <a:t>Lørdag</a:t>
                      </a:r>
                    </a:p>
                  </a:txBody>
                  <a:tcPr/>
                </a:tc>
                <a:tc>
                  <a:txBody>
                    <a:bodyPr/>
                    <a:lstStyle/>
                    <a:p>
                      <a:pPr algn="ctr"/>
                      <a:r>
                        <a:rPr lang="nb-NO" dirty="0"/>
                        <a:t>Søndag</a:t>
                      </a:r>
                    </a:p>
                  </a:txBody>
                  <a:tcPr/>
                </a:tc>
                <a:extLst>
                  <a:ext uri="{0D108BD9-81ED-4DB2-BD59-A6C34878D82A}">
                    <a16:rowId xmlns:a16="http://schemas.microsoft.com/office/drawing/2014/main" val="59812863"/>
                  </a:ext>
                </a:extLst>
              </a:tr>
              <a:tr h="370840">
                <a:tc>
                  <a:txBody>
                    <a:bodyPr/>
                    <a:lstStyle/>
                    <a:p>
                      <a:pPr algn="ctr"/>
                      <a:r>
                        <a:rPr lang="nb-NO" b="1" dirty="0"/>
                        <a:t>9</a:t>
                      </a:r>
                    </a:p>
                    <a:p>
                      <a:pPr algn="ctr"/>
                      <a:endParaRPr lang="nb-NO" b="1" dirty="0"/>
                    </a:p>
                  </a:txBody>
                  <a:tcPr/>
                </a:tc>
                <a:tc>
                  <a:txBody>
                    <a:bodyPr/>
                    <a:lstStyle/>
                    <a:p>
                      <a:r>
                        <a:rPr lang="nb-NO" dirty="0"/>
                        <a:t>1</a:t>
                      </a:r>
                    </a:p>
                  </a:txBody>
                  <a:tcPr/>
                </a:tc>
                <a:tc>
                  <a:txBody>
                    <a:bodyPr/>
                    <a:lstStyle/>
                    <a:p>
                      <a:r>
                        <a:rPr lang="nb-NO" dirty="0"/>
                        <a:t>2</a:t>
                      </a:r>
                    </a:p>
                  </a:txBody>
                  <a:tcPr/>
                </a:tc>
                <a:tc>
                  <a:txBody>
                    <a:bodyPr/>
                    <a:lstStyle/>
                    <a:p>
                      <a:r>
                        <a:rPr lang="nb-NO" dirty="0"/>
                        <a:t>3</a:t>
                      </a:r>
                    </a:p>
                  </a:txBody>
                  <a:tcPr/>
                </a:tc>
                <a:tc>
                  <a:txBody>
                    <a:bodyPr/>
                    <a:lstStyle/>
                    <a:p>
                      <a:r>
                        <a:rPr lang="nb-NO" dirty="0"/>
                        <a:t>4</a:t>
                      </a:r>
                    </a:p>
                  </a:txBody>
                  <a:tcPr/>
                </a:tc>
                <a:tc>
                  <a:txBody>
                    <a:bodyPr/>
                    <a:lstStyle/>
                    <a:p>
                      <a:r>
                        <a:rPr lang="nb-NO" dirty="0"/>
                        <a:t>5</a:t>
                      </a:r>
                    </a:p>
                  </a:txBody>
                  <a:tcPr/>
                </a:tc>
                <a:tc>
                  <a:txBody>
                    <a:bodyPr/>
                    <a:lstStyle/>
                    <a:p>
                      <a:r>
                        <a:rPr lang="nb-NO" dirty="0"/>
                        <a:t>6</a:t>
                      </a:r>
                    </a:p>
                  </a:txBody>
                  <a:tcPr/>
                </a:tc>
                <a:tc>
                  <a:txBody>
                    <a:bodyPr/>
                    <a:lstStyle/>
                    <a:p>
                      <a:r>
                        <a:rPr lang="nb-NO" dirty="0"/>
                        <a:t>7</a:t>
                      </a:r>
                    </a:p>
                  </a:txBody>
                  <a:tcPr/>
                </a:tc>
                <a:extLst>
                  <a:ext uri="{0D108BD9-81ED-4DB2-BD59-A6C34878D82A}">
                    <a16:rowId xmlns:a16="http://schemas.microsoft.com/office/drawing/2014/main" val="1168545715"/>
                  </a:ext>
                </a:extLst>
              </a:tr>
              <a:tr h="370840">
                <a:tc>
                  <a:txBody>
                    <a:bodyPr/>
                    <a:lstStyle/>
                    <a:p>
                      <a:pPr algn="ctr"/>
                      <a:r>
                        <a:rPr lang="nb-NO" b="1" dirty="0"/>
                        <a:t>10</a:t>
                      </a:r>
                    </a:p>
                    <a:p>
                      <a:pPr algn="ctr"/>
                      <a:endParaRPr lang="nb-NO" b="1" dirty="0"/>
                    </a:p>
                  </a:txBody>
                  <a:tcPr/>
                </a:tc>
                <a:tc>
                  <a:txBody>
                    <a:bodyPr/>
                    <a:lstStyle/>
                    <a:p>
                      <a:r>
                        <a:rPr lang="nb-NO" dirty="0"/>
                        <a:t>8</a:t>
                      </a:r>
                      <a:endParaRPr lang="nb-NO" sz="1200" dirty="0">
                        <a:solidFill>
                          <a:srgbClr val="FF0000"/>
                        </a:solidFill>
                      </a:endParaRPr>
                    </a:p>
                  </a:txBody>
                  <a:tcPr/>
                </a:tc>
                <a:tc>
                  <a:txBody>
                    <a:bodyPr/>
                    <a:lstStyle/>
                    <a:p>
                      <a:r>
                        <a:rPr lang="nb-NO" dirty="0"/>
                        <a:t>9</a:t>
                      </a:r>
                    </a:p>
                  </a:txBody>
                  <a:tcPr/>
                </a:tc>
                <a:tc>
                  <a:txBody>
                    <a:bodyPr/>
                    <a:lstStyle/>
                    <a:p>
                      <a:r>
                        <a:rPr lang="nb-NO" dirty="0"/>
                        <a:t>10</a:t>
                      </a:r>
                    </a:p>
                  </a:txBody>
                  <a:tcPr/>
                </a:tc>
                <a:tc>
                  <a:txBody>
                    <a:bodyPr/>
                    <a:lstStyle/>
                    <a:p>
                      <a:r>
                        <a:rPr lang="nb-NO" dirty="0"/>
                        <a:t>11</a:t>
                      </a:r>
                    </a:p>
                  </a:txBody>
                  <a:tcPr/>
                </a:tc>
                <a:tc>
                  <a:txBody>
                    <a:bodyPr/>
                    <a:lstStyle/>
                    <a:p>
                      <a:r>
                        <a:rPr lang="nb-NO" dirty="0"/>
                        <a:t>12</a:t>
                      </a:r>
                    </a:p>
                  </a:txBody>
                  <a:tcPr/>
                </a:tc>
                <a:tc>
                  <a:txBody>
                    <a:bodyPr/>
                    <a:lstStyle/>
                    <a:p>
                      <a:r>
                        <a:rPr lang="nb-NO" dirty="0"/>
                        <a:t>13</a:t>
                      </a:r>
                    </a:p>
                  </a:txBody>
                  <a:tcPr/>
                </a:tc>
                <a:tc>
                  <a:txBody>
                    <a:bodyPr/>
                    <a:lstStyle/>
                    <a:p>
                      <a:r>
                        <a:rPr lang="nb-NO" dirty="0"/>
                        <a:t>14</a:t>
                      </a:r>
                    </a:p>
                  </a:txBody>
                  <a:tcPr/>
                </a:tc>
                <a:extLst>
                  <a:ext uri="{0D108BD9-81ED-4DB2-BD59-A6C34878D82A}">
                    <a16:rowId xmlns:a16="http://schemas.microsoft.com/office/drawing/2014/main" val="437302616"/>
                  </a:ext>
                </a:extLst>
              </a:tr>
              <a:tr h="370840">
                <a:tc>
                  <a:txBody>
                    <a:bodyPr/>
                    <a:lstStyle/>
                    <a:p>
                      <a:pPr algn="ctr"/>
                      <a:r>
                        <a:rPr lang="nb-NO" b="1" dirty="0"/>
                        <a:t>11</a:t>
                      </a:r>
                    </a:p>
                  </a:txBody>
                  <a:tcPr/>
                </a:tc>
                <a:tc>
                  <a:txBody>
                    <a:bodyPr/>
                    <a:lstStyle/>
                    <a:p>
                      <a:r>
                        <a:rPr lang="nb-NO" dirty="0"/>
                        <a:t>15</a:t>
                      </a:r>
                    </a:p>
                    <a:p>
                      <a:endParaRPr lang="nb-NO" dirty="0"/>
                    </a:p>
                  </a:txBody>
                  <a:tcPr/>
                </a:tc>
                <a:tc>
                  <a:txBody>
                    <a:bodyPr/>
                    <a:lstStyle/>
                    <a:p>
                      <a:r>
                        <a:rPr lang="nb-NO" dirty="0"/>
                        <a:t>16</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400" dirty="0">
                          <a:solidFill>
                            <a:srgbClr val="0070C0"/>
                          </a:solidFill>
                        </a:rPr>
                        <a:t>Påskefrokost Revehiet</a:t>
                      </a:r>
                    </a:p>
                    <a:p>
                      <a:endParaRPr lang="nb-NO" dirty="0"/>
                    </a:p>
                  </a:txBody>
                  <a:tcPr/>
                </a:tc>
                <a:tc>
                  <a:txBody>
                    <a:bodyPr/>
                    <a:lstStyle/>
                    <a:p>
                      <a:r>
                        <a:rPr lang="nb-NO" dirty="0"/>
                        <a:t>17</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400" dirty="0">
                          <a:solidFill>
                            <a:schemeClr val="accent2"/>
                          </a:solidFill>
                        </a:rPr>
                        <a:t>Påskefrokost</a:t>
                      </a:r>
                      <a:r>
                        <a:rPr lang="nb-NO" sz="1400" baseline="0" dirty="0">
                          <a:solidFill>
                            <a:schemeClr val="accent2"/>
                          </a:solidFill>
                        </a:rPr>
                        <a:t> Ekorna</a:t>
                      </a:r>
                      <a:endParaRPr lang="nb-NO" sz="1400" dirty="0">
                        <a:solidFill>
                          <a:schemeClr val="accent2"/>
                        </a:solidFill>
                      </a:endParaRPr>
                    </a:p>
                    <a:p>
                      <a:endParaRPr lang="nb-NO" dirty="0"/>
                    </a:p>
                  </a:txBody>
                  <a:tcPr/>
                </a:tc>
                <a:tc>
                  <a:txBody>
                    <a:bodyPr/>
                    <a:lstStyle/>
                    <a:p>
                      <a:r>
                        <a:rPr lang="nb-NO" dirty="0"/>
                        <a:t>18</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400" dirty="0">
                          <a:solidFill>
                            <a:srgbClr val="FF0000"/>
                          </a:solidFill>
                        </a:rPr>
                        <a:t>Påskefrokost</a:t>
                      </a:r>
                      <a:r>
                        <a:rPr lang="nb-NO" sz="1400" baseline="0" dirty="0">
                          <a:solidFill>
                            <a:srgbClr val="FF0000"/>
                          </a:solidFill>
                        </a:rPr>
                        <a:t> Harespretten</a:t>
                      </a:r>
                      <a:endParaRPr lang="nb-NO" sz="1400" dirty="0">
                        <a:solidFill>
                          <a:srgbClr val="FF0000"/>
                        </a:solidFill>
                      </a:endParaRPr>
                    </a:p>
                    <a:p>
                      <a:endParaRPr lang="nb-NO" dirty="0"/>
                    </a:p>
                  </a:txBody>
                  <a:tcPr/>
                </a:tc>
                <a:tc>
                  <a:txBody>
                    <a:bodyPr/>
                    <a:lstStyle/>
                    <a:p>
                      <a:r>
                        <a:rPr lang="nb-NO" dirty="0"/>
                        <a:t>19</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400" dirty="0">
                          <a:solidFill>
                            <a:srgbClr val="FFC000"/>
                          </a:solidFill>
                        </a:rPr>
                        <a:t>Påskefrokost Minken</a:t>
                      </a:r>
                    </a:p>
                    <a:p>
                      <a:endParaRPr lang="nb-NO" dirty="0"/>
                    </a:p>
                  </a:txBody>
                  <a:tcPr/>
                </a:tc>
                <a:tc>
                  <a:txBody>
                    <a:bodyPr/>
                    <a:lstStyle/>
                    <a:p>
                      <a:r>
                        <a:rPr lang="nb-NO" dirty="0"/>
                        <a:t>20</a:t>
                      </a:r>
                    </a:p>
                  </a:txBody>
                  <a:tcPr/>
                </a:tc>
                <a:tc>
                  <a:txBody>
                    <a:bodyPr/>
                    <a:lstStyle/>
                    <a:p>
                      <a:r>
                        <a:rPr lang="nb-NO" dirty="0"/>
                        <a:t>21</a:t>
                      </a:r>
                    </a:p>
                  </a:txBody>
                  <a:tcPr/>
                </a:tc>
                <a:extLst>
                  <a:ext uri="{0D108BD9-81ED-4DB2-BD59-A6C34878D82A}">
                    <a16:rowId xmlns:a16="http://schemas.microsoft.com/office/drawing/2014/main" val="2368041749"/>
                  </a:ext>
                </a:extLst>
              </a:tr>
              <a:tr h="370840">
                <a:tc>
                  <a:txBody>
                    <a:bodyPr/>
                    <a:lstStyle/>
                    <a:p>
                      <a:pPr algn="ctr"/>
                      <a:r>
                        <a:rPr lang="nb-NO" b="1" dirty="0"/>
                        <a:t>12</a:t>
                      </a:r>
                    </a:p>
                    <a:p>
                      <a:pPr algn="ctr"/>
                      <a:endParaRPr lang="nb-NO" b="1" dirty="0"/>
                    </a:p>
                  </a:txBody>
                  <a:tcPr/>
                </a:tc>
                <a:tc>
                  <a:txBody>
                    <a:bodyPr/>
                    <a:lstStyle/>
                    <a:p>
                      <a:r>
                        <a:rPr lang="nb-NO" dirty="0"/>
                        <a:t>22</a:t>
                      </a:r>
                    </a:p>
                  </a:txBody>
                  <a:tcPr/>
                </a:tc>
                <a:tc>
                  <a:txBody>
                    <a:bodyPr/>
                    <a:lstStyle/>
                    <a:p>
                      <a:r>
                        <a:rPr lang="nb-NO" dirty="0"/>
                        <a:t>23</a:t>
                      </a:r>
                      <a:endParaRPr lang="nb-NO" sz="1200" dirty="0">
                        <a:solidFill>
                          <a:srgbClr val="0070C0"/>
                        </a:solidFill>
                      </a:endParaRPr>
                    </a:p>
                    <a:p>
                      <a:endParaRPr lang="nb-NO" dirty="0"/>
                    </a:p>
                  </a:txBody>
                  <a:tcPr/>
                </a:tc>
                <a:tc>
                  <a:txBody>
                    <a:bodyPr/>
                    <a:lstStyle/>
                    <a:p>
                      <a:r>
                        <a:rPr lang="nb-NO" dirty="0"/>
                        <a:t>24</a:t>
                      </a:r>
                    </a:p>
                    <a:p>
                      <a:r>
                        <a:rPr lang="nb-NO" sz="1200" dirty="0">
                          <a:solidFill>
                            <a:srgbClr val="FF0000"/>
                          </a:solidFill>
                        </a:rPr>
                        <a:t>Barnehagen stenger </a:t>
                      </a:r>
                      <a:r>
                        <a:rPr lang="nb-NO" sz="1200" dirty="0" err="1">
                          <a:solidFill>
                            <a:srgbClr val="FF0000"/>
                          </a:solidFill>
                        </a:rPr>
                        <a:t>kl</a:t>
                      </a:r>
                      <a:r>
                        <a:rPr lang="nb-NO" sz="1200" dirty="0">
                          <a:solidFill>
                            <a:srgbClr val="FF0000"/>
                          </a:solidFill>
                        </a:rPr>
                        <a:t> 12</a:t>
                      </a:r>
                    </a:p>
                  </a:txBody>
                  <a:tcPr/>
                </a:tc>
                <a:tc>
                  <a:txBody>
                    <a:bodyPr/>
                    <a:lstStyle/>
                    <a:p>
                      <a:r>
                        <a:rPr lang="nb-NO" dirty="0"/>
                        <a:t>25</a:t>
                      </a:r>
                    </a:p>
                    <a:p>
                      <a:r>
                        <a:rPr lang="nb-NO" sz="1200" dirty="0">
                          <a:solidFill>
                            <a:srgbClr val="FF0000"/>
                          </a:solidFill>
                        </a:rPr>
                        <a:t>Skjærtorsdag</a:t>
                      </a:r>
                    </a:p>
                  </a:txBody>
                  <a:tcPr/>
                </a:tc>
                <a:tc>
                  <a:txBody>
                    <a:bodyPr/>
                    <a:lstStyle/>
                    <a:p>
                      <a:r>
                        <a:rPr lang="nb-NO" dirty="0"/>
                        <a:t>26</a:t>
                      </a:r>
                    </a:p>
                    <a:p>
                      <a:r>
                        <a:rPr lang="nb-NO" sz="1200" dirty="0">
                          <a:solidFill>
                            <a:srgbClr val="FF0000"/>
                          </a:solidFill>
                        </a:rPr>
                        <a:t>Langfredag</a:t>
                      </a:r>
                    </a:p>
                  </a:txBody>
                  <a:tcPr/>
                </a:tc>
                <a:tc>
                  <a:txBody>
                    <a:bodyPr/>
                    <a:lstStyle/>
                    <a:p>
                      <a:r>
                        <a:rPr lang="nb-NO" dirty="0"/>
                        <a:t>27</a:t>
                      </a:r>
                    </a:p>
                    <a:p>
                      <a:r>
                        <a:rPr lang="nb-NO" sz="1400" dirty="0">
                          <a:solidFill>
                            <a:srgbClr val="FF0000"/>
                          </a:solidFill>
                        </a:rPr>
                        <a:t>Påskeaften</a:t>
                      </a:r>
                    </a:p>
                  </a:txBody>
                  <a:tcPr/>
                </a:tc>
                <a:tc>
                  <a:txBody>
                    <a:bodyPr/>
                    <a:lstStyle/>
                    <a:p>
                      <a:r>
                        <a:rPr lang="nb-NO" dirty="0"/>
                        <a:t>28</a:t>
                      </a:r>
                    </a:p>
                    <a:p>
                      <a:r>
                        <a:rPr lang="nb-NO" sz="1400" dirty="0">
                          <a:solidFill>
                            <a:srgbClr val="FF0000"/>
                          </a:solidFill>
                        </a:rPr>
                        <a:t>1. påskedag</a:t>
                      </a:r>
                    </a:p>
                  </a:txBody>
                  <a:tcPr/>
                </a:tc>
                <a:extLst>
                  <a:ext uri="{0D108BD9-81ED-4DB2-BD59-A6C34878D82A}">
                    <a16:rowId xmlns:a16="http://schemas.microsoft.com/office/drawing/2014/main" val="2922565989"/>
                  </a:ext>
                </a:extLst>
              </a:tr>
              <a:tr h="280536">
                <a:tc>
                  <a:txBody>
                    <a:bodyPr/>
                    <a:lstStyle/>
                    <a:p>
                      <a:pPr algn="ctr"/>
                      <a:r>
                        <a:rPr lang="nb-NO" b="1" dirty="0"/>
                        <a:t>13</a:t>
                      </a:r>
                    </a:p>
                  </a:txBody>
                  <a:tcPr/>
                </a:tc>
                <a:tc>
                  <a:txBody>
                    <a:bodyPr/>
                    <a:lstStyle/>
                    <a:p>
                      <a:r>
                        <a:rPr lang="nb-NO" dirty="0"/>
                        <a:t>29</a:t>
                      </a:r>
                    </a:p>
                    <a:p>
                      <a:r>
                        <a:rPr lang="nb-NO" sz="1400" dirty="0">
                          <a:solidFill>
                            <a:srgbClr val="FF0000"/>
                          </a:solidFill>
                        </a:rPr>
                        <a:t>2. påskedag</a:t>
                      </a:r>
                    </a:p>
                  </a:txBody>
                  <a:tcPr/>
                </a:tc>
                <a:tc>
                  <a:txBody>
                    <a:bodyPr/>
                    <a:lstStyle/>
                    <a:p>
                      <a:r>
                        <a:rPr lang="nb-NO" dirty="0"/>
                        <a:t>30</a:t>
                      </a:r>
                    </a:p>
                  </a:txBody>
                  <a:tcPr/>
                </a:tc>
                <a:tc>
                  <a:txBody>
                    <a:bodyPr/>
                    <a:lstStyle/>
                    <a:p>
                      <a:r>
                        <a:rPr lang="nb-NO" dirty="0">
                          <a:solidFill>
                            <a:schemeClr val="tx1"/>
                          </a:solidFill>
                        </a:rPr>
                        <a:t>31</a:t>
                      </a:r>
                    </a:p>
                  </a:txBody>
                  <a:tcPr/>
                </a:tc>
                <a:tc>
                  <a:txBody>
                    <a:bodyPr/>
                    <a:lstStyle/>
                    <a:p>
                      <a:endParaRPr lang="nb-NO" sz="1800" dirty="0">
                        <a:solidFill>
                          <a:schemeClr val="tx1"/>
                        </a:solidFill>
                      </a:endParaRPr>
                    </a:p>
                  </a:txBody>
                  <a:tcPr/>
                </a:tc>
                <a:tc>
                  <a:txBody>
                    <a:bodyPr/>
                    <a:lstStyle/>
                    <a:p>
                      <a:endParaRPr lang="nb-NO" sz="1800" dirty="0">
                        <a:solidFill>
                          <a:schemeClr val="tx1"/>
                        </a:solidFill>
                      </a:endParaRPr>
                    </a:p>
                  </a:txBody>
                  <a:tcPr/>
                </a:tc>
                <a:tc>
                  <a:txBody>
                    <a:bodyPr/>
                    <a:lstStyle/>
                    <a:p>
                      <a:endParaRPr lang="nb-NO" sz="1200" dirty="0">
                        <a:solidFill>
                          <a:schemeClr val="tx1"/>
                        </a:solidFill>
                      </a:endParaRPr>
                    </a:p>
                  </a:txBody>
                  <a:tcPr/>
                </a:tc>
                <a:tc>
                  <a:txBody>
                    <a:bodyPr/>
                    <a:lstStyle/>
                    <a:p>
                      <a:endParaRPr lang="nb-NO" sz="1800" dirty="0">
                        <a:solidFill>
                          <a:schemeClr val="tx1"/>
                        </a:solidFill>
                      </a:endParaRPr>
                    </a:p>
                  </a:txBody>
                  <a:tcPr/>
                </a:tc>
                <a:extLst>
                  <a:ext uri="{0D108BD9-81ED-4DB2-BD59-A6C34878D82A}">
                    <a16:rowId xmlns:a16="http://schemas.microsoft.com/office/drawing/2014/main" val="439816239"/>
                  </a:ext>
                </a:extLst>
              </a:tr>
              <a:tr h="280536">
                <a:tc>
                  <a:txBody>
                    <a:bodyPr/>
                    <a:lstStyle/>
                    <a:p>
                      <a:pPr algn="ctr"/>
                      <a:endParaRPr lang="nb-NO" b="1" dirty="0"/>
                    </a:p>
                    <a:p>
                      <a:pPr algn="ctr"/>
                      <a:endParaRPr lang="nb-NO" b="1" dirty="0"/>
                    </a:p>
                  </a:txBody>
                  <a:tcPr/>
                </a:tc>
                <a:tc>
                  <a:txBody>
                    <a:bodyPr/>
                    <a:lstStyle/>
                    <a:p>
                      <a:endParaRPr lang="nb-NO" dirty="0"/>
                    </a:p>
                  </a:txBody>
                  <a:tcPr/>
                </a:tc>
                <a:tc>
                  <a:txBody>
                    <a:bodyPr/>
                    <a:lstStyle/>
                    <a:p>
                      <a:endParaRPr lang="nb-NO" dirty="0"/>
                    </a:p>
                  </a:txBody>
                  <a:tcPr/>
                </a:tc>
                <a:tc>
                  <a:txBody>
                    <a:bodyPr/>
                    <a:lstStyle/>
                    <a:p>
                      <a:endParaRPr kumimoji="0" lang="nb-NO" altLang="nb-NO" sz="1200" b="0" i="0" u="none" strike="noStrike" cap="none" normalizeH="0" baseline="0" dirty="0">
                        <a:ln>
                          <a:noFill/>
                        </a:ln>
                        <a:solidFill>
                          <a:schemeClr val="tx1"/>
                        </a:solidFill>
                        <a:effectLst/>
                        <a:latin typeface="+mn-lt"/>
                      </a:endParaRPr>
                    </a:p>
                  </a:txBody>
                  <a:tcPr/>
                </a:tc>
                <a:tc>
                  <a:txBody>
                    <a:bodyPr/>
                    <a:lstStyle/>
                    <a:p>
                      <a:endParaRPr lang="nb-NO" sz="1200" dirty="0">
                        <a:solidFill>
                          <a:srgbClr val="FF0000"/>
                        </a:solidFill>
                      </a:endParaRPr>
                    </a:p>
                  </a:txBody>
                  <a:tcPr/>
                </a:tc>
                <a:tc>
                  <a:txBody>
                    <a:bodyPr/>
                    <a:lstStyle/>
                    <a:p>
                      <a:endParaRPr lang="nb-NO" sz="1200" dirty="0">
                        <a:solidFill>
                          <a:srgbClr val="FF0000"/>
                        </a:solidFill>
                      </a:endParaRPr>
                    </a:p>
                  </a:txBody>
                  <a:tcPr/>
                </a:tc>
                <a:tc>
                  <a:txBody>
                    <a:bodyPr/>
                    <a:lstStyle/>
                    <a:p>
                      <a:endParaRPr lang="nb-NO" sz="1200" dirty="0">
                        <a:solidFill>
                          <a:srgbClr val="FF0000"/>
                        </a:solidFill>
                      </a:endParaRPr>
                    </a:p>
                  </a:txBody>
                  <a:tcPr/>
                </a:tc>
                <a:tc>
                  <a:txBody>
                    <a:bodyPr/>
                    <a:lstStyle/>
                    <a:p>
                      <a:endParaRPr lang="nb-NO" sz="1800" dirty="0">
                        <a:solidFill>
                          <a:srgbClr val="FF0000"/>
                        </a:solidFill>
                      </a:endParaRPr>
                    </a:p>
                  </a:txBody>
                  <a:tcPr/>
                </a:tc>
                <a:extLst>
                  <a:ext uri="{0D108BD9-81ED-4DB2-BD59-A6C34878D82A}">
                    <a16:rowId xmlns:a16="http://schemas.microsoft.com/office/drawing/2014/main" val="2145777627"/>
                  </a:ext>
                </a:extLst>
              </a:tr>
            </a:tbl>
          </a:graphicData>
        </a:graphic>
      </p:graphicFrame>
      <p:sp>
        <p:nvSpPr>
          <p:cNvPr id="3" name="Plassholder for lysbildenummer 2">
            <a:extLst>
              <a:ext uri="{FF2B5EF4-FFF2-40B4-BE49-F238E27FC236}">
                <a16:creationId xmlns:a16="http://schemas.microsoft.com/office/drawing/2014/main" id="{1A14A6DB-7EFF-F546-9650-6886549A59F9}"/>
              </a:ext>
            </a:extLst>
          </p:cNvPr>
          <p:cNvSpPr>
            <a:spLocks noGrp="1"/>
          </p:cNvSpPr>
          <p:nvPr>
            <p:ph type="sldNum" sz="quarter" idx="12"/>
          </p:nvPr>
        </p:nvSpPr>
        <p:spPr/>
        <p:txBody>
          <a:bodyPr/>
          <a:lstStyle/>
          <a:p>
            <a:fld id="{51845F5A-061D-4825-9AE9-D7794091C6CF}" type="slidenum">
              <a:rPr lang="en-US" smtClean="0"/>
              <a:t>18</a:t>
            </a:fld>
            <a:endParaRPr lang="en-US"/>
          </a:p>
        </p:txBody>
      </p:sp>
      <p:pic>
        <p:nvPicPr>
          <p:cNvPr id="6" name="Bild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6979" y="185077"/>
            <a:ext cx="1052282" cy="1403042"/>
          </a:xfrm>
          <a:prstGeom prst="rect">
            <a:avLst/>
          </a:prstGeom>
        </p:spPr>
      </p:pic>
      <p:pic>
        <p:nvPicPr>
          <p:cNvPr id="7" name="Bild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56621" y="185077"/>
            <a:ext cx="1074363" cy="1432485"/>
          </a:xfrm>
          <a:prstGeom prst="rect">
            <a:avLst/>
          </a:prstGeom>
        </p:spPr>
      </p:pic>
      <p:pic>
        <p:nvPicPr>
          <p:cNvPr id="8" name="Bilde 7"/>
          <p:cNvPicPr>
            <a:picLocks noChangeAspect="1"/>
          </p:cNvPicPr>
          <p:nvPr/>
        </p:nvPicPr>
        <p:blipFill>
          <a:blip r:embed="rId4"/>
          <a:srcRect/>
          <a:stretch/>
        </p:blipFill>
        <p:spPr>
          <a:xfrm>
            <a:off x="10526282" y="2523590"/>
            <a:ext cx="1510949" cy="2017588"/>
          </a:xfrm>
          <a:prstGeom prst="rect">
            <a:avLst/>
          </a:prstGeom>
        </p:spPr>
      </p:pic>
    </p:spTree>
    <p:extLst>
      <p:ext uri="{BB962C8B-B14F-4D97-AF65-F5344CB8AC3E}">
        <p14:creationId xmlns:p14="http://schemas.microsoft.com/office/powerpoint/2010/main" val="3235825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5A4C7BDF-ED2E-F047-84C7-F378FF3B831D}"/>
              </a:ext>
            </a:extLst>
          </p:cNvPr>
          <p:cNvSpPr>
            <a:spLocks noGrp="1" noChangeArrowheads="1"/>
          </p:cNvSpPr>
          <p:nvPr>
            <p:ph type="sldNum" sz="quarter" idx="12"/>
          </p:nvPr>
        </p:nvSpPr>
        <p:spPr bwMode="auto">
          <a:xfrm>
            <a:off x="8483600" y="6272213"/>
            <a:ext cx="47942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omic Sans MS" panose="030F0902030302020204" pitchFamily="66" charset="0"/>
              </a:defRPr>
            </a:lvl1pPr>
            <a:lvl2pPr marL="742950" indent="-285750">
              <a:defRPr>
                <a:solidFill>
                  <a:schemeClr val="tx1"/>
                </a:solidFill>
                <a:latin typeface="Comic Sans MS" panose="030F0902030302020204" pitchFamily="66" charset="0"/>
              </a:defRPr>
            </a:lvl2pPr>
            <a:lvl3pPr marL="1143000" indent="-228600">
              <a:defRPr>
                <a:solidFill>
                  <a:schemeClr val="tx1"/>
                </a:solidFill>
                <a:latin typeface="Comic Sans MS" panose="030F0902030302020204" pitchFamily="66" charset="0"/>
              </a:defRPr>
            </a:lvl3pPr>
            <a:lvl4pPr marL="1600200" indent="-228600">
              <a:defRPr>
                <a:solidFill>
                  <a:schemeClr val="tx1"/>
                </a:solidFill>
                <a:latin typeface="Comic Sans MS" panose="030F0902030302020204" pitchFamily="66" charset="0"/>
              </a:defRPr>
            </a:lvl4pPr>
            <a:lvl5pPr marL="2057400" indent="-228600">
              <a:defRPr>
                <a:solidFill>
                  <a:schemeClr val="tx1"/>
                </a:solidFill>
                <a:latin typeface="Comic Sans MS" panose="030F0902030302020204" pitchFamily="66" charset="0"/>
              </a:defRPr>
            </a:lvl5pPr>
            <a:lvl6pPr marL="2514600" indent="-228600" eaLnBrk="0" fontAlgn="base" hangingPunct="0">
              <a:spcBef>
                <a:spcPct val="0"/>
              </a:spcBef>
              <a:spcAft>
                <a:spcPct val="0"/>
              </a:spcAft>
              <a:defRPr>
                <a:solidFill>
                  <a:schemeClr val="tx1"/>
                </a:solidFill>
                <a:latin typeface="Comic Sans MS" panose="030F0902030302020204" pitchFamily="66" charset="0"/>
              </a:defRPr>
            </a:lvl6pPr>
            <a:lvl7pPr marL="2971800" indent="-228600" eaLnBrk="0" fontAlgn="base" hangingPunct="0">
              <a:spcBef>
                <a:spcPct val="0"/>
              </a:spcBef>
              <a:spcAft>
                <a:spcPct val="0"/>
              </a:spcAft>
              <a:defRPr>
                <a:solidFill>
                  <a:schemeClr val="tx1"/>
                </a:solidFill>
                <a:latin typeface="Comic Sans MS" panose="030F0902030302020204" pitchFamily="66" charset="0"/>
              </a:defRPr>
            </a:lvl7pPr>
            <a:lvl8pPr marL="3429000" indent="-228600" eaLnBrk="0" fontAlgn="base" hangingPunct="0">
              <a:spcBef>
                <a:spcPct val="0"/>
              </a:spcBef>
              <a:spcAft>
                <a:spcPct val="0"/>
              </a:spcAft>
              <a:defRPr>
                <a:solidFill>
                  <a:schemeClr val="tx1"/>
                </a:solidFill>
                <a:latin typeface="Comic Sans MS" panose="030F0902030302020204" pitchFamily="66" charset="0"/>
              </a:defRPr>
            </a:lvl8pPr>
            <a:lvl9pPr marL="3886200" indent="-228600" eaLnBrk="0" fontAlgn="base" hangingPunct="0">
              <a:spcBef>
                <a:spcPct val="0"/>
              </a:spcBef>
              <a:spcAft>
                <a:spcPct val="0"/>
              </a:spcAft>
              <a:defRPr>
                <a:solidFill>
                  <a:schemeClr val="tx1"/>
                </a:solidFill>
                <a:latin typeface="Comic Sans MS" panose="030F0902030302020204" pitchFamily="66" charset="0"/>
              </a:defRPr>
            </a:lvl9pPr>
          </a:lstStyle>
          <a:p>
            <a:pPr algn="ctr"/>
            <a:fld id="{299B8E2D-4268-1341-80D2-CA4987174154}" type="slidenum">
              <a:rPr lang="nb-NO" altLang="nb-NO" smtClean="0">
                <a:solidFill>
                  <a:srgbClr val="FFFFFF"/>
                </a:solidFill>
                <a:latin typeface="Trebuchet MS" panose="020B0703020202090204" pitchFamily="34" charset="0"/>
              </a:rPr>
              <a:pPr algn="ctr"/>
              <a:t>19</a:t>
            </a:fld>
            <a:endParaRPr lang="nb-NO" altLang="nb-NO">
              <a:solidFill>
                <a:srgbClr val="FFFFFF"/>
              </a:solidFill>
              <a:latin typeface="Trebuchet MS" panose="020B0703020202090204" pitchFamily="34" charset="0"/>
            </a:endParaRPr>
          </a:p>
        </p:txBody>
      </p:sp>
      <p:sp>
        <p:nvSpPr>
          <p:cNvPr id="5" name="Ellipse 4">
            <a:extLst>
              <a:ext uri="{FF2B5EF4-FFF2-40B4-BE49-F238E27FC236}">
                <a16:creationId xmlns:a16="http://schemas.microsoft.com/office/drawing/2014/main" id="{3DD12CF6-B22C-214D-AD64-C83325DD1883}"/>
              </a:ext>
            </a:extLst>
          </p:cNvPr>
          <p:cNvSpPr/>
          <p:nvPr/>
        </p:nvSpPr>
        <p:spPr>
          <a:xfrm>
            <a:off x="4409281" y="2062957"/>
            <a:ext cx="2519363" cy="2376488"/>
          </a:xfrm>
          <a:prstGeom prst="ellips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sz="2800" b="1" dirty="0">
                <a:solidFill>
                  <a:schemeClr val="bg1"/>
                </a:solidFill>
              </a:rPr>
              <a:t>TRYGGE</a:t>
            </a:r>
          </a:p>
          <a:p>
            <a:pPr algn="ctr">
              <a:defRPr/>
            </a:pPr>
            <a:r>
              <a:rPr lang="nb-NO" sz="2800" b="1" dirty="0">
                <a:solidFill>
                  <a:schemeClr val="bg1"/>
                </a:solidFill>
              </a:rPr>
              <a:t>BARN</a:t>
            </a:r>
          </a:p>
        </p:txBody>
      </p:sp>
      <p:sp>
        <p:nvSpPr>
          <p:cNvPr id="6" name="Avrundet rektangel 5">
            <a:extLst>
              <a:ext uri="{FF2B5EF4-FFF2-40B4-BE49-F238E27FC236}">
                <a16:creationId xmlns:a16="http://schemas.microsoft.com/office/drawing/2014/main" id="{CFBF4C0D-3D07-A244-AE4C-F366FBD105F4}"/>
              </a:ext>
            </a:extLst>
          </p:cNvPr>
          <p:cNvSpPr/>
          <p:nvPr/>
        </p:nvSpPr>
        <p:spPr>
          <a:xfrm>
            <a:off x="7434263" y="987028"/>
            <a:ext cx="2195512" cy="70167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b="1" dirty="0">
                <a:solidFill>
                  <a:schemeClr val="tx1"/>
                </a:solidFill>
              </a:rPr>
              <a:t>Omgivelser</a:t>
            </a:r>
          </a:p>
          <a:p>
            <a:pPr algn="ctr">
              <a:defRPr/>
            </a:pPr>
            <a:r>
              <a:rPr lang="nb-NO" sz="1200" b="1" dirty="0">
                <a:solidFill>
                  <a:schemeClr val="tx1"/>
                </a:solidFill>
              </a:rPr>
              <a:t>- Et godt psykososialt miljø</a:t>
            </a:r>
          </a:p>
        </p:txBody>
      </p:sp>
      <p:sp>
        <p:nvSpPr>
          <p:cNvPr id="7" name="Avrundet rektangel 6">
            <a:extLst>
              <a:ext uri="{FF2B5EF4-FFF2-40B4-BE49-F238E27FC236}">
                <a16:creationId xmlns:a16="http://schemas.microsoft.com/office/drawing/2014/main" id="{9B217816-3659-D247-BBFF-81F08E6C075E}"/>
              </a:ext>
            </a:extLst>
          </p:cNvPr>
          <p:cNvSpPr/>
          <p:nvPr/>
        </p:nvSpPr>
        <p:spPr>
          <a:xfrm>
            <a:off x="8336756" y="2517776"/>
            <a:ext cx="1978025" cy="146685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b="1" dirty="0">
                <a:solidFill>
                  <a:schemeClr val="tx1"/>
                </a:solidFill>
              </a:rPr>
              <a:t>Friluft</a:t>
            </a:r>
          </a:p>
          <a:p>
            <a:pPr algn="ctr">
              <a:defRPr/>
            </a:pPr>
            <a:r>
              <a:rPr lang="nb-NO" sz="1200" b="1" dirty="0">
                <a:solidFill>
                  <a:schemeClr val="tx1"/>
                </a:solidFill>
              </a:rPr>
              <a:t>- Barn i bevegelse blir trygge på egne begrensninger og presentasjoner</a:t>
            </a:r>
          </a:p>
        </p:txBody>
      </p:sp>
      <p:sp>
        <p:nvSpPr>
          <p:cNvPr id="8" name="Avrundet rektangel 7">
            <a:extLst>
              <a:ext uri="{FF2B5EF4-FFF2-40B4-BE49-F238E27FC236}">
                <a16:creationId xmlns:a16="http://schemas.microsoft.com/office/drawing/2014/main" id="{FDD7A08A-8F5A-7348-80F7-BEBBAE613DAB}"/>
              </a:ext>
            </a:extLst>
          </p:cNvPr>
          <p:cNvSpPr/>
          <p:nvPr/>
        </p:nvSpPr>
        <p:spPr>
          <a:xfrm>
            <a:off x="7393782" y="4847432"/>
            <a:ext cx="2195512" cy="760413"/>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b="1" dirty="0">
                <a:solidFill>
                  <a:schemeClr val="tx1"/>
                </a:solidFill>
              </a:rPr>
              <a:t>Ansatte</a:t>
            </a:r>
          </a:p>
          <a:p>
            <a:pPr algn="ctr">
              <a:defRPr/>
            </a:pPr>
            <a:r>
              <a:rPr lang="nb-NO" sz="1100" b="1" dirty="0">
                <a:solidFill>
                  <a:schemeClr val="tx1"/>
                </a:solidFill>
              </a:rPr>
              <a:t>- Inkluderende og lekende voksne som ser barna</a:t>
            </a:r>
          </a:p>
        </p:txBody>
      </p:sp>
      <p:sp>
        <p:nvSpPr>
          <p:cNvPr id="9" name="Avrundet rektangel 8">
            <a:extLst>
              <a:ext uri="{FF2B5EF4-FFF2-40B4-BE49-F238E27FC236}">
                <a16:creationId xmlns:a16="http://schemas.microsoft.com/office/drawing/2014/main" id="{502CDDBC-3094-514A-9DE8-2DB15F253AFD}"/>
              </a:ext>
            </a:extLst>
          </p:cNvPr>
          <p:cNvSpPr/>
          <p:nvPr/>
        </p:nvSpPr>
        <p:spPr>
          <a:xfrm>
            <a:off x="4571205" y="5484020"/>
            <a:ext cx="2195513" cy="663575"/>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b="1" dirty="0">
                <a:solidFill>
                  <a:schemeClr val="tx1"/>
                </a:solidFill>
              </a:rPr>
              <a:t>Foresatte</a:t>
            </a:r>
          </a:p>
          <a:p>
            <a:pPr algn="ctr">
              <a:defRPr/>
            </a:pPr>
            <a:r>
              <a:rPr lang="nb-NO" sz="1200" b="1" dirty="0">
                <a:solidFill>
                  <a:schemeClr val="tx1"/>
                </a:solidFill>
              </a:rPr>
              <a:t>- Engasjerte</a:t>
            </a:r>
          </a:p>
          <a:p>
            <a:pPr algn="ctr">
              <a:defRPr/>
            </a:pPr>
            <a:r>
              <a:rPr lang="nb-NO" sz="1200" b="1" dirty="0">
                <a:solidFill>
                  <a:schemeClr val="tx1"/>
                </a:solidFill>
              </a:rPr>
              <a:t>- Et godt samarbeid</a:t>
            </a:r>
          </a:p>
        </p:txBody>
      </p:sp>
      <p:sp>
        <p:nvSpPr>
          <p:cNvPr id="10" name="Avrundet rektangel 9">
            <a:extLst>
              <a:ext uri="{FF2B5EF4-FFF2-40B4-BE49-F238E27FC236}">
                <a16:creationId xmlns:a16="http://schemas.microsoft.com/office/drawing/2014/main" id="{0406D5C7-A9F0-C741-98F8-D8E0577FC232}"/>
              </a:ext>
            </a:extLst>
          </p:cNvPr>
          <p:cNvSpPr/>
          <p:nvPr/>
        </p:nvSpPr>
        <p:spPr>
          <a:xfrm>
            <a:off x="1708943" y="4660900"/>
            <a:ext cx="2197100" cy="129540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b="1" dirty="0">
                <a:solidFill>
                  <a:schemeClr val="tx1"/>
                </a:solidFill>
              </a:rPr>
              <a:t>Sosial kompetanse</a:t>
            </a:r>
          </a:p>
          <a:p>
            <a:pPr algn="ctr">
              <a:defRPr/>
            </a:pPr>
            <a:r>
              <a:rPr lang="nb-NO" sz="1100" b="1" dirty="0">
                <a:solidFill>
                  <a:schemeClr val="tx1"/>
                </a:solidFill>
              </a:rPr>
              <a:t>- Verktøy for barna til å takle de ulike situasjonene i lek og kommunikasjon med andre barn</a:t>
            </a:r>
          </a:p>
        </p:txBody>
      </p:sp>
      <p:sp>
        <p:nvSpPr>
          <p:cNvPr id="11" name="Avrundet rektangel 10">
            <a:extLst>
              <a:ext uri="{FF2B5EF4-FFF2-40B4-BE49-F238E27FC236}">
                <a16:creationId xmlns:a16="http://schemas.microsoft.com/office/drawing/2014/main" id="{FE3490F4-277F-594A-B160-1B596C9338BA}"/>
              </a:ext>
            </a:extLst>
          </p:cNvPr>
          <p:cNvSpPr/>
          <p:nvPr/>
        </p:nvSpPr>
        <p:spPr>
          <a:xfrm>
            <a:off x="1241424" y="2838450"/>
            <a:ext cx="1960563" cy="768350"/>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b="1" dirty="0">
                <a:solidFill>
                  <a:schemeClr val="tx1"/>
                </a:solidFill>
              </a:rPr>
              <a:t>Språk</a:t>
            </a:r>
          </a:p>
          <a:p>
            <a:pPr algn="ctr">
              <a:defRPr/>
            </a:pPr>
            <a:r>
              <a:rPr lang="nb-NO" sz="1200" b="1" dirty="0">
                <a:solidFill>
                  <a:schemeClr val="tx1"/>
                </a:solidFill>
              </a:rPr>
              <a:t>- Fokus på språk og kommunikasjon</a:t>
            </a:r>
          </a:p>
        </p:txBody>
      </p:sp>
      <p:sp>
        <p:nvSpPr>
          <p:cNvPr id="12" name="Avrundet rektangel 11">
            <a:extLst>
              <a:ext uri="{FF2B5EF4-FFF2-40B4-BE49-F238E27FC236}">
                <a16:creationId xmlns:a16="http://schemas.microsoft.com/office/drawing/2014/main" id="{6E3EEC4F-B961-0145-8B8D-6A03A3B51EC1}"/>
              </a:ext>
            </a:extLst>
          </p:cNvPr>
          <p:cNvSpPr/>
          <p:nvPr/>
        </p:nvSpPr>
        <p:spPr>
          <a:xfrm>
            <a:off x="1724025" y="1092202"/>
            <a:ext cx="2197100" cy="998537"/>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b="1" dirty="0">
                <a:solidFill>
                  <a:schemeClr val="tx1"/>
                </a:solidFill>
              </a:rPr>
              <a:t>Inkludering</a:t>
            </a:r>
          </a:p>
          <a:p>
            <a:pPr marL="171450" indent="-171450" algn="ctr">
              <a:buFontTx/>
              <a:buChar char="-"/>
              <a:defRPr/>
            </a:pPr>
            <a:r>
              <a:rPr lang="nb-NO" sz="1200" b="1" dirty="0">
                <a:solidFill>
                  <a:schemeClr val="tx1"/>
                </a:solidFill>
              </a:rPr>
              <a:t>Inkluderende voksne</a:t>
            </a:r>
          </a:p>
          <a:p>
            <a:pPr algn="ctr">
              <a:defRPr/>
            </a:pPr>
            <a:r>
              <a:rPr lang="nb-NO" sz="1200" b="1" dirty="0">
                <a:solidFill>
                  <a:schemeClr val="tx1"/>
                </a:solidFill>
              </a:rPr>
              <a:t>- Inkluderende barn</a:t>
            </a:r>
          </a:p>
          <a:p>
            <a:pPr algn="ctr">
              <a:defRPr/>
            </a:pPr>
            <a:r>
              <a:rPr lang="nb-NO" sz="1200" b="1" dirty="0">
                <a:solidFill>
                  <a:schemeClr val="tx1"/>
                </a:solidFill>
              </a:rPr>
              <a:t>- Inkluderende foresatte</a:t>
            </a:r>
          </a:p>
          <a:p>
            <a:pPr marL="171450" indent="-171450" algn="ctr">
              <a:buFontTx/>
              <a:buChar char="-"/>
              <a:defRPr/>
            </a:pPr>
            <a:endParaRPr lang="nb-NO" sz="1200" b="1" dirty="0"/>
          </a:p>
        </p:txBody>
      </p:sp>
      <p:sp>
        <p:nvSpPr>
          <p:cNvPr id="13" name="Avrundet rektangel 12">
            <a:extLst>
              <a:ext uri="{FF2B5EF4-FFF2-40B4-BE49-F238E27FC236}">
                <a16:creationId xmlns:a16="http://schemas.microsoft.com/office/drawing/2014/main" id="{F048E486-BA60-2944-BE0D-CE8EB34C476E}"/>
              </a:ext>
            </a:extLst>
          </p:cNvPr>
          <p:cNvSpPr/>
          <p:nvPr/>
        </p:nvSpPr>
        <p:spPr>
          <a:xfrm>
            <a:off x="4571206" y="668339"/>
            <a:ext cx="2195513" cy="909637"/>
          </a:xfrm>
          <a:prstGeom prst="round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nb-NO" sz="1600" b="1" dirty="0">
                <a:solidFill>
                  <a:schemeClr val="tx1"/>
                </a:solidFill>
              </a:rPr>
              <a:t>Gode overganger  </a:t>
            </a:r>
          </a:p>
          <a:p>
            <a:pPr marL="171450" indent="-171450" algn="ctr">
              <a:buFontTx/>
              <a:buChar char="-"/>
              <a:defRPr/>
            </a:pPr>
            <a:r>
              <a:rPr lang="nb-NO" sz="1200" b="1" dirty="0">
                <a:solidFill>
                  <a:schemeClr val="tx1"/>
                </a:solidFill>
              </a:rPr>
              <a:t>I hverdags-situasjoner og avdelingsvis</a:t>
            </a:r>
          </a:p>
          <a:p>
            <a:pPr algn="ctr">
              <a:defRPr/>
            </a:pPr>
            <a:endParaRPr lang="nb-NO" b="1" dirty="0"/>
          </a:p>
        </p:txBody>
      </p:sp>
      <p:sp>
        <p:nvSpPr>
          <p:cNvPr id="14" name="TekstSylinder 31">
            <a:extLst>
              <a:ext uri="{FF2B5EF4-FFF2-40B4-BE49-F238E27FC236}">
                <a16:creationId xmlns:a16="http://schemas.microsoft.com/office/drawing/2014/main" id="{0A53B04B-6316-0D49-8F01-53456499033C}"/>
              </a:ext>
            </a:extLst>
          </p:cNvPr>
          <p:cNvSpPr txBox="1">
            <a:spLocks noChangeArrowheads="1"/>
          </p:cNvSpPr>
          <p:nvPr/>
        </p:nvSpPr>
        <p:spPr bwMode="auto">
          <a:xfrm>
            <a:off x="-723900" y="207069"/>
            <a:ext cx="88495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omic Sans MS" panose="030F0902030302020204" pitchFamily="66" charset="0"/>
              </a:defRPr>
            </a:lvl1pPr>
            <a:lvl2pPr marL="742950" indent="-285750">
              <a:defRPr>
                <a:solidFill>
                  <a:schemeClr val="tx1"/>
                </a:solidFill>
                <a:latin typeface="Comic Sans MS" panose="030F0902030302020204" pitchFamily="66" charset="0"/>
              </a:defRPr>
            </a:lvl2pPr>
            <a:lvl3pPr marL="1143000" indent="-228600">
              <a:defRPr>
                <a:solidFill>
                  <a:schemeClr val="tx1"/>
                </a:solidFill>
                <a:latin typeface="Comic Sans MS" panose="030F0902030302020204" pitchFamily="66" charset="0"/>
              </a:defRPr>
            </a:lvl3pPr>
            <a:lvl4pPr marL="1600200" indent="-228600">
              <a:defRPr>
                <a:solidFill>
                  <a:schemeClr val="tx1"/>
                </a:solidFill>
                <a:latin typeface="Comic Sans MS" panose="030F0902030302020204" pitchFamily="66" charset="0"/>
              </a:defRPr>
            </a:lvl4pPr>
            <a:lvl5pPr marL="2057400" indent="-228600">
              <a:defRPr>
                <a:solidFill>
                  <a:schemeClr val="tx1"/>
                </a:solidFill>
                <a:latin typeface="Comic Sans MS" panose="030F0902030302020204" pitchFamily="66" charset="0"/>
              </a:defRPr>
            </a:lvl5pPr>
            <a:lvl6pPr marL="2514600" indent="-228600" eaLnBrk="0" fontAlgn="base" hangingPunct="0">
              <a:spcBef>
                <a:spcPct val="0"/>
              </a:spcBef>
              <a:spcAft>
                <a:spcPct val="0"/>
              </a:spcAft>
              <a:defRPr>
                <a:solidFill>
                  <a:schemeClr val="tx1"/>
                </a:solidFill>
                <a:latin typeface="Comic Sans MS" panose="030F0902030302020204" pitchFamily="66" charset="0"/>
              </a:defRPr>
            </a:lvl6pPr>
            <a:lvl7pPr marL="2971800" indent="-228600" eaLnBrk="0" fontAlgn="base" hangingPunct="0">
              <a:spcBef>
                <a:spcPct val="0"/>
              </a:spcBef>
              <a:spcAft>
                <a:spcPct val="0"/>
              </a:spcAft>
              <a:defRPr>
                <a:solidFill>
                  <a:schemeClr val="tx1"/>
                </a:solidFill>
                <a:latin typeface="Comic Sans MS" panose="030F0902030302020204" pitchFamily="66" charset="0"/>
              </a:defRPr>
            </a:lvl7pPr>
            <a:lvl8pPr marL="3429000" indent="-228600" eaLnBrk="0" fontAlgn="base" hangingPunct="0">
              <a:spcBef>
                <a:spcPct val="0"/>
              </a:spcBef>
              <a:spcAft>
                <a:spcPct val="0"/>
              </a:spcAft>
              <a:defRPr>
                <a:solidFill>
                  <a:schemeClr val="tx1"/>
                </a:solidFill>
                <a:latin typeface="Comic Sans MS" panose="030F0902030302020204" pitchFamily="66" charset="0"/>
              </a:defRPr>
            </a:lvl8pPr>
            <a:lvl9pPr marL="3886200" indent="-228600" eaLnBrk="0" fontAlgn="base" hangingPunct="0">
              <a:spcBef>
                <a:spcPct val="0"/>
              </a:spcBef>
              <a:spcAft>
                <a:spcPct val="0"/>
              </a:spcAft>
              <a:defRPr>
                <a:solidFill>
                  <a:schemeClr val="tx1"/>
                </a:solidFill>
                <a:latin typeface="Comic Sans MS" panose="030F0902030302020204" pitchFamily="66" charset="0"/>
              </a:defRPr>
            </a:lvl9pPr>
          </a:lstStyle>
          <a:p>
            <a:pPr algn="ctr"/>
            <a:r>
              <a:rPr lang="nb-NO" altLang="nb-NO" sz="2400" b="1" dirty="0"/>
              <a:t>Ørebekk barnehage sin pedagogiske plattform</a:t>
            </a:r>
          </a:p>
        </p:txBody>
      </p:sp>
      <p:cxnSp>
        <p:nvCxnSpPr>
          <p:cNvPr id="15" name="Rett pil 14">
            <a:extLst>
              <a:ext uri="{FF2B5EF4-FFF2-40B4-BE49-F238E27FC236}">
                <a16:creationId xmlns:a16="http://schemas.microsoft.com/office/drawing/2014/main" id="{E6F6C804-26C9-D549-994F-C9C73F80F3A9}"/>
              </a:ext>
            </a:extLst>
          </p:cNvPr>
          <p:cNvCxnSpPr>
            <a:cxnSpLocks/>
            <a:stCxn id="5" idx="7"/>
          </p:cNvCxnSpPr>
          <p:nvPr/>
        </p:nvCxnSpPr>
        <p:spPr>
          <a:xfrm flipV="1">
            <a:off x="6560344" y="1696245"/>
            <a:ext cx="876300" cy="71437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6" name="Rett pil 15">
            <a:extLst>
              <a:ext uri="{FF2B5EF4-FFF2-40B4-BE49-F238E27FC236}">
                <a16:creationId xmlns:a16="http://schemas.microsoft.com/office/drawing/2014/main" id="{9B8839FF-05B3-5C4E-8E90-D23561FFA5D2}"/>
              </a:ext>
            </a:extLst>
          </p:cNvPr>
          <p:cNvCxnSpPr>
            <a:cxnSpLocks/>
            <a:stCxn id="5" idx="6"/>
            <a:endCxn id="7" idx="1"/>
          </p:cNvCxnSpPr>
          <p:nvPr/>
        </p:nvCxnSpPr>
        <p:spPr>
          <a:xfrm>
            <a:off x="6928644" y="3251201"/>
            <a:ext cx="1408112" cy="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7" name="Rett pil 16">
            <a:extLst>
              <a:ext uri="{FF2B5EF4-FFF2-40B4-BE49-F238E27FC236}">
                <a16:creationId xmlns:a16="http://schemas.microsoft.com/office/drawing/2014/main" id="{7B9BE821-6846-4F40-8898-8BC020F5AF7D}"/>
              </a:ext>
            </a:extLst>
          </p:cNvPr>
          <p:cNvCxnSpPr>
            <a:cxnSpLocks/>
            <a:stCxn id="5" idx="5"/>
          </p:cNvCxnSpPr>
          <p:nvPr/>
        </p:nvCxnSpPr>
        <p:spPr>
          <a:xfrm>
            <a:off x="6560344" y="4091782"/>
            <a:ext cx="852487" cy="75565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8" name="Rett pil 17">
            <a:extLst>
              <a:ext uri="{FF2B5EF4-FFF2-40B4-BE49-F238E27FC236}">
                <a16:creationId xmlns:a16="http://schemas.microsoft.com/office/drawing/2014/main" id="{D2126F2D-2F01-F647-B6C2-C1715ED2F2FF}"/>
              </a:ext>
            </a:extLst>
          </p:cNvPr>
          <p:cNvCxnSpPr>
            <a:cxnSpLocks/>
            <a:stCxn id="5" idx="4"/>
            <a:endCxn id="9" idx="0"/>
          </p:cNvCxnSpPr>
          <p:nvPr/>
        </p:nvCxnSpPr>
        <p:spPr>
          <a:xfrm flipH="1">
            <a:off x="5668962" y="4439445"/>
            <a:ext cx="1" cy="1044575"/>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9" name="Rett pil 18">
            <a:extLst>
              <a:ext uri="{FF2B5EF4-FFF2-40B4-BE49-F238E27FC236}">
                <a16:creationId xmlns:a16="http://schemas.microsoft.com/office/drawing/2014/main" id="{8CBB4E7B-371E-CE44-AC31-AA5A92F713B7}"/>
              </a:ext>
            </a:extLst>
          </p:cNvPr>
          <p:cNvCxnSpPr>
            <a:cxnSpLocks/>
            <a:stCxn id="5" idx="3"/>
          </p:cNvCxnSpPr>
          <p:nvPr/>
        </p:nvCxnSpPr>
        <p:spPr>
          <a:xfrm flipH="1">
            <a:off x="3885406" y="4091782"/>
            <a:ext cx="892175" cy="755650"/>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0" name="Rett pil 19">
            <a:extLst>
              <a:ext uri="{FF2B5EF4-FFF2-40B4-BE49-F238E27FC236}">
                <a16:creationId xmlns:a16="http://schemas.microsoft.com/office/drawing/2014/main" id="{25F3DE34-9D06-7442-BC49-A82863A12862}"/>
              </a:ext>
            </a:extLst>
          </p:cNvPr>
          <p:cNvCxnSpPr>
            <a:cxnSpLocks/>
            <a:stCxn id="5" idx="2"/>
            <a:endCxn id="11" idx="3"/>
          </p:cNvCxnSpPr>
          <p:nvPr/>
        </p:nvCxnSpPr>
        <p:spPr>
          <a:xfrm flipH="1" flipV="1">
            <a:off x="3201987" y="3222625"/>
            <a:ext cx="1207294" cy="28576"/>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1" name="Rett pil 20">
            <a:extLst>
              <a:ext uri="{FF2B5EF4-FFF2-40B4-BE49-F238E27FC236}">
                <a16:creationId xmlns:a16="http://schemas.microsoft.com/office/drawing/2014/main" id="{617B72FE-5E11-F147-8D96-446BCF883110}"/>
              </a:ext>
            </a:extLst>
          </p:cNvPr>
          <p:cNvCxnSpPr>
            <a:cxnSpLocks/>
            <a:stCxn id="5" idx="1"/>
          </p:cNvCxnSpPr>
          <p:nvPr/>
        </p:nvCxnSpPr>
        <p:spPr>
          <a:xfrm flipH="1" flipV="1">
            <a:off x="3955256" y="2053432"/>
            <a:ext cx="822325" cy="357188"/>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22" name="Rett pil 21">
            <a:extLst>
              <a:ext uri="{FF2B5EF4-FFF2-40B4-BE49-F238E27FC236}">
                <a16:creationId xmlns:a16="http://schemas.microsoft.com/office/drawing/2014/main" id="{13537FEC-E859-4246-B0CD-7AC9AC6B91CB}"/>
              </a:ext>
            </a:extLst>
          </p:cNvPr>
          <p:cNvCxnSpPr>
            <a:cxnSpLocks/>
            <a:stCxn id="13" idx="2"/>
            <a:endCxn id="5" idx="0"/>
          </p:cNvCxnSpPr>
          <p:nvPr/>
        </p:nvCxnSpPr>
        <p:spPr>
          <a:xfrm>
            <a:off x="5668963" y="1577976"/>
            <a:ext cx="0" cy="484981"/>
          </a:xfrm>
          <a:prstGeom prst="straightConnector1">
            <a:avLst/>
          </a:prstGeom>
          <a:ln>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5238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C915A6-E617-3B4F-90E3-A2C3447065BF}"/>
              </a:ext>
            </a:extLst>
          </p:cNvPr>
          <p:cNvSpPr>
            <a:spLocks noGrp="1"/>
          </p:cNvSpPr>
          <p:nvPr>
            <p:ph type="title"/>
          </p:nvPr>
        </p:nvSpPr>
        <p:spPr/>
        <p:txBody>
          <a:bodyPr/>
          <a:lstStyle/>
          <a:p>
            <a:pPr algn="ctr"/>
            <a:r>
              <a:rPr lang="nb-NO" b="1" dirty="0"/>
              <a:t>April</a:t>
            </a:r>
          </a:p>
        </p:txBody>
      </p:sp>
      <p:graphicFrame>
        <p:nvGraphicFramePr>
          <p:cNvPr id="4" name="Plassholder for innhold 3">
            <a:extLst>
              <a:ext uri="{FF2B5EF4-FFF2-40B4-BE49-F238E27FC236}">
                <a16:creationId xmlns:a16="http://schemas.microsoft.com/office/drawing/2014/main" id="{5BA4C019-691F-2F41-ACDC-090BB6A891F5}"/>
              </a:ext>
            </a:extLst>
          </p:cNvPr>
          <p:cNvGraphicFramePr>
            <a:graphicFrameLocks noGrp="1"/>
          </p:cNvGraphicFramePr>
          <p:nvPr>
            <p:ph idx="1"/>
            <p:extLst>
              <p:ext uri="{D42A27DB-BD31-4B8C-83A1-F6EECF244321}">
                <p14:modId xmlns:p14="http://schemas.microsoft.com/office/powerpoint/2010/main" val="2144587686"/>
              </p:ext>
            </p:extLst>
          </p:nvPr>
        </p:nvGraphicFramePr>
        <p:xfrm>
          <a:off x="838200" y="2011363"/>
          <a:ext cx="11558179" cy="3919174"/>
        </p:xfrm>
        <a:graphic>
          <a:graphicData uri="http://schemas.openxmlformats.org/drawingml/2006/table">
            <a:tbl>
              <a:tblPr firstRow="1" bandRow="1">
                <a:tableStyleId>{6E25E649-3F16-4E02-A733-19D2CDBF48F0}</a:tableStyleId>
              </a:tblPr>
              <a:tblGrid>
                <a:gridCol w="852814">
                  <a:extLst>
                    <a:ext uri="{9D8B030D-6E8A-4147-A177-3AD203B41FA5}">
                      <a16:colId xmlns:a16="http://schemas.microsoft.com/office/drawing/2014/main" val="840370969"/>
                    </a:ext>
                  </a:extLst>
                </a:gridCol>
                <a:gridCol w="1133466">
                  <a:extLst>
                    <a:ext uri="{9D8B030D-6E8A-4147-A177-3AD203B41FA5}">
                      <a16:colId xmlns:a16="http://schemas.microsoft.com/office/drawing/2014/main" val="2995266544"/>
                    </a:ext>
                  </a:extLst>
                </a:gridCol>
                <a:gridCol w="1314450">
                  <a:extLst>
                    <a:ext uri="{9D8B030D-6E8A-4147-A177-3AD203B41FA5}">
                      <a16:colId xmlns:a16="http://schemas.microsoft.com/office/drawing/2014/main" val="3518156801"/>
                    </a:ext>
                  </a:extLst>
                </a:gridCol>
                <a:gridCol w="1543413">
                  <a:extLst>
                    <a:ext uri="{9D8B030D-6E8A-4147-A177-3AD203B41FA5}">
                      <a16:colId xmlns:a16="http://schemas.microsoft.com/office/drawing/2014/main" val="3069615638"/>
                    </a:ext>
                  </a:extLst>
                </a:gridCol>
                <a:gridCol w="1926771">
                  <a:extLst>
                    <a:ext uri="{9D8B030D-6E8A-4147-A177-3AD203B41FA5}">
                      <a16:colId xmlns:a16="http://schemas.microsoft.com/office/drawing/2014/main" val="1043387811"/>
                    </a:ext>
                  </a:extLst>
                </a:gridCol>
                <a:gridCol w="1611086">
                  <a:extLst>
                    <a:ext uri="{9D8B030D-6E8A-4147-A177-3AD203B41FA5}">
                      <a16:colId xmlns:a16="http://schemas.microsoft.com/office/drawing/2014/main" val="779094688"/>
                    </a:ext>
                  </a:extLst>
                </a:gridCol>
                <a:gridCol w="1632857">
                  <a:extLst>
                    <a:ext uri="{9D8B030D-6E8A-4147-A177-3AD203B41FA5}">
                      <a16:colId xmlns:a16="http://schemas.microsoft.com/office/drawing/2014/main" val="3704688220"/>
                    </a:ext>
                  </a:extLst>
                </a:gridCol>
                <a:gridCol w="1543322">
                  <a:extLst>
                    <a:ext uri="{9D8B030D-6E8A-4147-A177-3AD203B41FA5}">
                      <a16:colId xmlns:a16="http://schemas.microsoft.com/office/drawing/2014/main" val="2481215583"/>
                    </a:ext>
                  </a:extLst>
                </a:gridCol>
              </a:tblGrid>
              <a:tr h="370840">
                <a:tc>
                  <a:txBody>
                    <a:bodyPr/>
                    <a:lstStyle/>
                    <a:p>
                      <a:pPr algn="ctr"/>
                      <a:r>
                        <a:rPr lang="nb-NO" dirty="0"/>
                        <a:t>Uke</a:t>
                      </a:r>
                    </a:p>
                  </a:txBody>
                  <a:tcPr/>
                </a:tc>
                <a:tc>
                  <a:txBody>
                    <a:bodyPr/>
                    <a:lstStyle/>
                    <a:p>
                      <a:pPr algn="ctr"/>
                      <a:r>
                        <a:rPr lang="nb-NO" dirty="0"/>
                        <a:t>Mandag</a:t>
                      </a:r>
                    </a:p>
                  </a:txBody>
                  <a:tcPr/>
                </a:tc>
                <a:tc>
                  <a:txBody>
                    <a:bodyPr/>
                    <a:lstStyle/>
                    <a:p>
                      <a:pPr algn="ctr"/>
                      <a:r>
                        <a:rPr lang="nb-NO" dirty="0"/>
                        <a:t>Tirsdag</a:t>
                      </a:r>
                    </a:p>
                  </a:txBody>
                  <a:tcPr/>
                </a:tc>
                <a:tc>
                  <a:txBody>
                    <a:bodyPr/>
                    <a:lstStyle/>
                    <a:p>
                      <a:pPr algn="ctr"/>
                      <a:r>
                        <a:rPr lang="nb-NO" dirty="0"/>
                        <a:t>Onsdag</a:t>
                      </a:r>
                    </a:p>
                  </a:txBody>
                  <a:tcPr/>
                </a:tc>
                <a:tc>
                  <a:txBody>
                    <a:bodyPr/>
                    <a:lstStyle/>
                    <a:p>
                      <a:pPr algn="ctr"/>
                      <a:r>
                        <a:rPr lang="nb-NO" dirty="0"/>
                        <a:t>Torsdag</a:t>
                      </a:r>
                    </a:p>
                  </a:txBody>
                  <a:tcPr/>
                </a:tc>
                <a:tc>
                  <a:txBody>
                    <a:bodyPr/>
                    <a:lstStyle/>
                    <a:p>
                      <a:pPr algn="ctr"/>
                      <a:r>
                        <a:rPr lang="nb-NO" dirty="0"/>
                        <a:t>Fredag</a:t>
                      </a:r>
                    </a:p>
                  </a:txBody>
                  <a:tcPr/>
                </a:tc>
                <a:tc>
                  <a:txBody>
                    <a:bodyPr/>
                    <a:lstStyle/>
                    <a:p>
                      <a:pPr algn="ctr"/>
                      <a:r>
                        <a:rPr lang="nb-NO" dirty="0"/>
                        <a:t>Lørdag</a:t>
                      </a:r>
                    </a:p>
                  </a:txBody>
                  <a:tcPr/>
                </a:tc>
                <a:tc>
                  <a:txBody>
                    <a:bodyPr/>
                    <a:lstStyle/>
                    <a:p>
                      <a:pPr algn="ctr"/>
                      <a:r>
                        <a:rPr lang="nb-NO" dirty="0"/>
                        <a:t>Søndag</a:t>
                      </a:r>
                    </a:p>
                  </a:txBody>
                  <a:tcPr/>
                </a:tc>
                <a:extLst>
                  <a:ext uri="{0D108BD9-81ED-4DB2-BD59-A6C34878D82A}">
                    <a16:rowId xmlns:a16="http://schemas.microsoft.com/office/drawing/2014/main" val="976402732"/>
                  </a:ext>
                </a:extLst>
              </a:tr>
              <a:tr h="370840">
                <a:tc>
                  <a:txBody>
                    <a:bodyPr/>
                    <a:lstStyle/>
                    <a:p>
                      <a:pPr algn="ctr"/>
                      <a:r>
                        <a:rPr lang="nb-NO" b="1" dirty="0"/>
                        <a:t>13</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nb-NO" sz="1100" b="1" dirty="0"/>
                    </a:p>
                  </a:txBody>
                  <a:tcPr/>
                </a:tc>
                <a:tc>
                  <a:txBody>
                    <a:bodyPr/>
                    <a:lstStyle/>
                    <a:p>
                      <a:endParaRPr lang="nb-NO" sz="1800" dirty="0">
                        <a:solidFill>
                          <a:schemeClr val="tx1"/>
                        </a:solidFill>
                      </a:endParaRPr>
                    </a:p>
                  </a:txBody>
                  <a:tcPr/>
                </a:tc>
                <a:tc>
                  <a:txBody>
                    <a:bodyPr/>
                    <a:lstStyle/>
                    <a:p>
                      <a:endParaRPr kumimoji="0" lang="nb-NO" altLang="nb-NO" sz="1800" b="0" i="0" u="none" strike="noStrike" cap="none" normalizeH="0" baseline="0" dirty="0">
                        <a:ln>
                          <a:noFill/>
                        </a:ln>
                        <a:solidFill>
                          <a:schemeClr val="tx1"/>
                        </a:solidFill>
                        <a:effectLst/>
                        <a:latin typeface="+mn-lt"/>
                      </a:endParaRPr>
                    </a:p>
                  </a:txBody>
                  <a:tcPr/>
                </a:tc>
                <a:tc>
                  <a:txBody>
                    <a:bodyPr/>
                    <a:lstStyle/>
                    <a:p>
                      <a:endParaRPr lang="nb-NO" sz="1800" dirty="0">
                        <a:solidFill>
                          <a:schemeClr val="tx1"/>
                        </a:solidFill>
                      </a:endParaRPr>
                    </a:p>
                  </a:txBody>
                  <a:tcPr/>
                </a:tc>
                <a:tc>
                  <a:txBody>
                    <a:bodyPr/>
                    <a:lstStyle/>
                    <a:p>
                      <a:r>
                        <a:rPr lang="nb-NO" sz="1800" dirty="0">
                          <a:solidFill>
                            <a:schemeClr val="tx1"/>
                          </a:solidFill>
                        </a:rPr>
                        <a:t>1</a:t>
                      </a:r>
                    </a:p>
                    <a:p>
                      <a:endParaRPr lang="nb-NO" sz="1400" dirty="0">
                        <a:solidFill>
                          <a:schemeClr val="accent3"/>
                        </a:solidFill>
                      </a:endParaRPr>
                    </a:p>
                  </a:txBody>
                  <a:tcPr/>
                </a:tc>
                <a:tc>
                  <a:txBody>
                    <a:bodyPr/>
                    <a:lstStyle/>
                    <a:p>
                      <a:r>
                        <a:rPr lang="nb-NO" sz="1800" dirty="0">
                          <a:solidFill>
                            <a:schemeClr val="tx1"/>
                          </a:solidFill>
                        </a:rPr>
                        <a:t>2</a:t>
                      </a:r>
                      <a:endParaRPr lang="nb-NO" sz="1600" dirty="0">
                        <a:solidFill>
                          <a:schemeClr val="accent3"/>
                        </a:solidFill>
                      </a:endParaRPr>
                    </a:p>
                  </a:txBody>
                  <a:tcPr/>
                </a:tc>
                <a:tc>
                  <a:txBody>
                    <a:bodyPr/>
                    <a:lstStyle/>
                    <a:p>
                      <a:r>
                        <a:rPr lang="nb-NO" sz="1800" dirty="0">
                          <a:solidFill>
                            <a:schemeClr val="tx1"/>
                          </a:solidFill>
                        </a:rPr>
                        <a:t>3</a:t>
                      </a:r>
                      <a:endParaRPr lang="nb-NO" sz="1600" dirty="0">
                        <a:solidFill>
                          <a:schemeClr val="accent3"/>
                        </a:solidFill>
                      </a:endParaRPr>
                    </a:p>
                  </a:txBody>
                  <a:tcPr/>
                </a:tc>
                <a:tc>
                  <a:txBody>
                    <a:bodyPr/>
                    <a:lstStyle/>
                    <a:p>
                      <a:r>
                        <a:rPr lang="nb-NO" sz="1800" dirty="0">
                          <a:solidFill>
                            <a:schemeClr val="tx1"/>
                          </a:solidFill>
                        </a:rPr>
                        <a:t>4</a:t>
                      </a:r>
                    </a:p>
                  </a:txBody>
                  <a:tcPr/>
                </a:tc>
                <a:extLst>
                  <a:ext uri="{0D108BD9-81ED-4DB2-BD59-A6C34878D82A}">
                    <a16:rowId xmlns:a16="http://schemas.microsoft.com/office/drawing/2014/main" val="338708711"/>
                  </a:ext>
                </a:extLst>
              </a:tr>
              <a:tr h="370840">
                <a:tc>
                  <a:txBody>
                    <a:bodyPr/>
                    <a:lstStyle/>
                    <a:p>
                      <a:pPr algn="ctr"/>
                      <a:r>
                        <a:rPr lang="nb-NO" b="1" dirty="0"/>
                        <a:t>14</a:t>
                      </a:r>
                    </a:p>
                    <a:p>
                      <a:pPr algn="ctr"/>
                      <a:endParaRPr lang="nb-NO" b="1" dirty="0"/>
                    </a:p>
                  </a:txBody>
                  <a:tcPr/>
                </a:tc>
                <a:tc>
                  <a:txBody>
                    <a:bodyPr/>
                    <a:lstStyle/>
                    <a:p>
                      <a:r>
                        <a:rPr lang="nb-NO" sz="1800" dirty="0">
                          <a:solidFill>
                            <a:schemeClr val="tx1"/>
                          </a:solidFill>
                        </a:rPr>
                        <a:t>5</a:t>
                      </a:r>
                      <a:endParaRPr lang="nb-NO" sz="1600" dirty="0">
                        <a:solidFill>
                          <a:schemeClr val="accent3"/>
                        </a:solidFill>
                      </a:endParaRPr>
                    </a:p>
                  </a:txBody>
                  <a:tcPr/>
                </a:tc>
                <a:tc>
                  <a:txBody>
                    <a:bodyPr/>
                    <a:lstStyle/>
                    <a:p>
                      <a:r>
                        <a:rPr lang="nb-NO" sz="1800" dirty="0">
                          <a:solidFill>
                            <a:schemeClr val="tx1"/>
                          </a:solidFill>
                        </a:rPr>
                        <a:t>6</a:t>
                      </a:r>
                    </a:p>
                  </a:txBody>
                  <a:tcPr/>
                </a:tc>
                <a:tc>
                  <a:txBody>
                    <a:bodyPr/>
                    <a:lstStyle/>
                    <a:p>
                      <a:r>
                        <a:rPr lang="nb-NO" sz="1800" dirty="0">
                          <a:solidFill>
                            <a:schemeClr val="tx1"/>
                          </a:solidFill>
                        </a:rPr>
                        <a:t>7</a:t>
                      </a:r>
                    </a:p>
                  </a:txBody>
                  <a:tcPr/>
                </a:tc>
                <a:tc>
                  <a:txBody>
                    <a:bodyPr/>
                    <a:lstStyle/>
                    <a:p>
                      <a:r>
                        <a:rPr lang="nb-NO" sz="1800" dirty="0">
                          <a:solidFill>
                            <a:schemeClr val="tx1"/>
                          </a:solidFill>
                        </a:rPr>
                        <a:t>8</a:t>
                      </a:r>
                    </a:p>
                  </a:txBody>
                  <a:tcPr/>
                </a:tc>
                <a:tc>
                  <a:txBody>
                    <a:bodyPr/>
                    <a:lstStyle/>
                    <a:p>
                      <a:r>
                        <a:rPr lang="nb-NO" sz="1800" dirty="0">
                          <a:solidFill>
                            <a:schemeClr val="tx1"/>
                          </a:solidFill>
                        </a:rPr>
                        <a:t>9</a:t>
                      </a:r>
                    </a:p>
                  </a:txBody>
                  <a:tcPr/>
                </a:tc>
                <a:tc>
                  <a:txBody>
                    <a:bodyPr/>
                    <a:lstStyle/>
                    <a:p>
                      <a:r>
                        <a:rPr lang="nb-NO" sz="1800" dirty="0">
                          <a:solidFill>
                            <a:schemeClr val="tx1"/>
                          </a:solidFill>
                        </a:rPr>
                        <a:t>10</a:t>
                      </a:r>
                    </a:p>
                  </a:txBody>
                  <a:tcPr/>
                </a:tc>
                <a:tc>
                  <a:txBody>
                    <a:bodyPr/>
                    <a:lstStyle/>
                    <a:p>
                      <a:r>
                        <a:rPr lang="nb-NO" sz="1800" dirty="0">
                          <a:solidFill>
                            <a:schemeClr val="tx1"/>
                          </a:solidFill>
                        </a:rPr>
                        <a:t>11</a:t>
                      </a:r>
                    </a:p>
                    <a:p>
                      <a:endParaRPr lang="nb-NO" sz="1800" dirty="0">
                        <a:solidFill>
                          <a:schemeClr val="tx1"/>
                        </a:solidFill>
                      </a:endParaRPr>
                    </a:p>
                  </a:txBody>
                  <a:tcPr/>
                </a:tc>
                <a:extLst>
                  <a:ext uri="{0D108BD9-81ED-4DB2-BD59-A6C34878D82A}">
                    <a16:rowId xmlns:a16="http://schemas.microsoft.com/office/drawing/2014/main" val="531682177"/>
                  </a:ext>
                </a:extLst>
              </a:tr>
              <a:tr h="774654">
                <a:tc>
                  <a:txBody>
                    <a:bodyPr/>
                    <a:lstStyle/>
                    <a:p>
                      <a:pPr algn="ctr"/>
                      <a:r>
                        <a:rPr lang="nb-NO" b="1" dirty="0"/>
                        <a:t>15</a:t>
                      </a:r>
                    </a:p>
                  </a:txBody>
                  <a:tcPr/>
                </a:tc>
                <a:tc>
                  <a:txBody>
                    <a:bodyPr/>
                    <a:lstStyle/>
                    <a:p>
                      <a:r>
                        <a:rPr lang="nb-NO" sz="1800" dirty="0">
                          <a:solidFill>
                            <a:schemeClr val="tx1"/>
                          </a:solidFill>
                        </a:rPr>
                        <a:t>12</a:t>
                      </a:r>
                    </a:p>
                  </a:txBody>
                  <a:tcPr/>
                </a:tc>
                <a:tc>
                  <a:txBody>
                    <a:bodyPr/>
                    <a:lstStyle/>
                    <a:p>
                      <a:r>
                        <a:rPr lang="nb-NO" sz="1800" dirty="0">
                          <a:solidFill>
                            <a:schemeClr val="tx1"/>
                          </a:solidFill>
                        </a:rPr>
                        <a:t>13</a:t>
                      </a:r>
                    </a:p>
                  </a:txBody>
                  <a:tcPr/>
                </a:tc>
                <a:tc>
                  <a:txBody>
                    <a:bodyPr/>
                    <a:lstStyle/>
                    <a:p>
                      <a:r>
                        <a:rPr kumimoji="0" lang="nb-NO" altLang="nb-NO" sz="1800" b="0" i="0" u="none" strike="noStrike" cap="none" normalizeH="0" baseline="0" dirty="0">
                          <a:ln>
                            <a:noFill/>
                          </a:ln>
                          <a:solidFill>
                            <a:schemeClr val="tx1"/>
                          </a:solidFill>
                          <a:effectLst/>
                          <a:latin typeface="+mn-lt"/>
                        </a:rPr>
                        <a:t>14</a:t>
                      </a:r>
                    </a:p>
                  </a:txBody>
                  <a:tcPr/>
                </a:tc>
                <a:tc>
                  <a:txBody>
                    <a:bodyPr/>
                    <a:lstStyle/>
                    <a:p>
                      <a:r>
                        <a:rPr lang="nb-NO" sz="1800" dirty="0">
                          <a:solidFill>
                            <a:schemeClr val="tx1"/>
                          </a:solidFill>
                        </a:rPr>
                        <a:t>15</a:t>
                      </a:r>
                    </a:p>
                  </a:txBody>
                  <a:tcPr/>
                </a:tc>
                <a:tc>
                  <a:txBody>
                    <a:bodyPr/>
                    <a:lstStyle/>
                    <a:p>
                      <a:r>
                        <a:rPr lang="nb-NO" sz="1800" dirty="0">
                          <a:solidFill>
                            <a:schemeClr val="tx1"/>
                          </a:solidFill>
                        </a:rPr>
                        <a:t>16</a:t>
                      </a:r>
                    </a:p>
                  </a:txBody>
                  <a:tcPr/>
                </a:tc>
                <a:tc>
                  <a:txBody>
                    <a:bodyPr/>
                    <a:lstStyle/>
                    <a:p>
                      <a:r>
                        <a:rPr lang="nb-NO" sz="1800" dirty="0">
                          <a:solidFill>
                            <a:schemeClr val="tx1"/>
                          </a:solidFill>
                        </a:rPr>
                        <a:t>17</a:t>
                      </a:r>
                    </a:p>
                  </a:txBody>
                  <a:tcPr/>
                </a:tc>
                <a:tc>
                  <a:txBody>
                    <a:bodyPr/>
                    <a:lstStyle/>
                    <a:p>
                      <a:r>
                        <a:rPr lang="nb-NO" sz="1800" dirty="0">
                          <a:solidFill>
                            <a:schemeClr val="tx1"/>
                          </a:solidFill>
                        </a:rPr>
                        <a:t>18</a:t>
                      </a:r>
                    </a:p>
                  </a:txBody>
                  <a:tcPr/>
                </a:tc>
                <a:extLst>
                  <a:ext uri="{0D108BD9-81ED-4DB2-BD59-A6C34878D82A}">
                    <a16:rowId xmlns:a16="http://schemas.microsoft.com/office/drawing/2014/main" val="1147770143"/>
                  </a:ext>
                </a:extLst>
              </a:tr>
              <a:tr h="370840">
                <a:tc>
                  <a:txBody>
                    <a:bodyPr/>
                    <a:lstStyle/>
                    <a:p>
                      <a:pPr algn="ctr"/>
                      <a:r>
                        <a:rPr lang="nb-NO" b="1" dirty="0"/>
                        <a:t>16</a:t>
                      </a:r>
                    </a:p>
                    <a:p>
                      <a:pPr marL="0" marR="0" lvl="0" indent="0" algn="ctr" defTabSz="457200" rtl="0" eaLnBrk="1" fontAlgn="auto" latinLnBrk="0" hangingPunct="1">
                        <a:lnSpc>
                          <a:spcPct val="100000"/>
                        </a:lnSpc>
                        <a:spcBef>
                          <a:spcPts val="0"/>
                        </a:spcBef>
                        <a:spcAft>
                          <a:spcPts val="0"/>
                        </a:spcAft>
                        <a:buClrTx/>
                        <a:buSzTx/>
                        <a:buFontTx/>
                        <a:buNone/>
                        <a:tabLst/>
                        <a:defRPr/>
                      </a:pPr>
                      <a:r>
                        <a:rPr lang="nb-NO" sz="1200" b="1" dirty="0"/>
                        <a:t>Frilufts-livets uke</a:t>
                      </a:r>
                    </a:p>
                  </a:txBody>
                  <a:tcPr/>
                </a:tc>
                <a:tc>
                  <a:txBody>
                    <a:bodyPr/>
                    <a:lstStyle/>
                    <a:p>
                      <a:r>
                        <a:rPr lang="nb-NO" sz="1800" dirty="0">
                          <a:solidFill>
                            <a:schemeClr val="tx1"/>
                          </a:solidFill>
                        </a:rPr>
                        <a:t>19</a:t>
                      </a:r>
                    </a:p>
                  </a:txBody>
                  <a:tcPr/>
                </a:tc>
                <a:tc>
                  <a:txBody>
                    <a:bodyPr/>
                    <a:lstStyle/>
                    <a:p>
                      <a:r>
                        <a:rPr lang="nb-NO" sz="1800" dirty="0">
                          <a:solidFill>
                            <a:schemeClr val="tx1"/>
                          </a:solidFill>
                        </a:rPr>
                        <a:t>20</a:t>
                      </a:r>
                    </a:p>
                  </a:txBody>
                  <a:tcPr/>
                </a:tc>
                <a:tc>
                  <a:txBody>
                    <a:bodyPr/>
                    <a:lstStyle/>
                    <a:p>
                      <a:r>
                        <a:rPr lang="nb-NO" sz="1800" dirty="0">
                          <a:solidFill>
                            <a:schemeClr val="tx1"/>
                          </a:solidFill>
                        </a:rPr>
                        <a:t>21</a:t>
                      </a:r>
                    </a:p>
                  </a:txBody>
                  <a:tcPr/>
                </a:tc>
                <a:tc>
                  <a:txBody>
                    <a:bodyPr/>
                    <a:lstStyle/>
                    <a:p>
                      <a:r>
                        <a:rPr lang="nb-NO" sz="1800" dirty="0">
                          <a:solidFill>
                            <a:schemeClr val="tx1"/>
                          </a:solidFill>
                        </a:rPr>
                        <a:t>22</a:t>
                      </a:r>
                    </a:p>
                  </a:txBody>
                  <a:tcPr/>
                </a:tc>
                <a:tc>
                  <a:txBody>
                    <a:bodyPr/>
                    <a:lstStyle/>
                    <a:p>
                      <a:r>
                        <a:rPr lang="nb-NO" sz="1800" dirty="0">
                          <a:solidFill>
                            <a:schemeClr val="tx1"/>
                          </a:solidFill>
                        </a:rPr>
                        <a:t>23</a:t>
                      </a:r>
                    </a:p>
                  </a:txBody>
                  <a:tcPr/>
                </a:tc>
                <a:tc>
                  <a:txBody>
                    <a:bodyPr/>
                    <a:lstStyle/>
                    <a:p>
                      <a:r>
                        <a:rPr lang="nb-NO" sz="1800" dirty="0">
                          <a:solidFill>
                            <a:schemeClr val="tx1"/>
                          </a:solidFill>
                        </a:rPr>
                        <a:t>24</a:t>
                      </a:r>
                    </a:p>
                  </a:txBody>
                  <a:tcPr/>
                </a:tc>
                <a:tc>
                  <a:txBody>
                    <a:bodyPr/>
                    <a:lstStyle/>
                    <a:p>
                      <a:r>
                        <a:rPr lang="nb-NO" sz="1800" dirty="0">
                          <a:solidFill>
                            <a:schemeClr val="tx1"/>
                          </a:solidFill>
                        </a:rPr>
                        <a:t>25</a:t>
                      </a:r>
                    </a:p>
                  </a:txBody>
                  <a:tcPr/>
                </a:tc>
                <a:extLst>
                  <a:ext uri="{0D108BD9-81ED-4DB2-BD59-A6C34878D82A}">
                    <a16:rowId xmlns:a16="http://schemas.microsoft.com/office/drawing/2014/main" val="405664584"/>
                  </a:ext>
                </a:extLst>
              </a:tr>
              <a:tr h="370840">
                <a:tc>
                  <a:txBody>
                    <a:bodyPr/>
                    <a:lstStyle/>
                    <a:p>
                      <a:pPr algn="ctr"/>
                      <a:r>
                        <a:rPr lang="nb-NO" b="1" dirty="0"/>
                        <a:t>17</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nb-NO" sz="1800" dirty="0">
                          <a:solidFill>
                            <a:schemeClr val="tx1"/>
                          </a:solidFill>
                        </a:rPr>
                        <a:t>26</a:t>
                      </a:r>
                    </a:p>
                  </a:txBody>
                  <a:tcPr/>
                </a:tc>
                <a:tc>
                  <a:txBody>
                    <a:bodyPr/>
                    <a:lstStyle/>
                    <a:p>
                      <a:r>
                        <a:rPr lang="nb-NO" sz="1800" dirty="0">
                          <a:solidFill>
                            <a:schemeClr val="tx1"/>
                          </a:solidFill>
                        </a:rPr>
                        <a:t>27</a:t>
                      </a:r>
                    </a:p>
                  </a:txBody>
                  <a:tcPr/>
                </a:tc>
                <a:tc>
                  <a:txBody>
                    <a:bodyPr/>
                    <a:lstStyle/>
                    <a:p>
                      <a:r>
                        <a:rPr lang="nb-NO" sz="1800" dirty="0">
                          <a:solidFill>
                            <a:schemeClr val="tx1"/>
                          </a:solidFill>
                        </a:rPr>
                        <a:t>28</a:t>
                      </a:r>
                    </a:p>
                  </a:txBody>
                  <a:tcPr/>
                </a:tc>
                <a:tc>
                  <a:txBody>
                    <a:bodyPr/>
                    <a:lstStyle/>
                    <a:p>
                      <a:r>
                        <a:rPr lang="nb-NO" sz="1800" dirty="0">
                          <a:solidFill>
                            <a:schemeClr val="tx1"/>
                          </a:solidFill>
                        </a:rPr>
                        <a:t>29</a:t>
                      </a:r>
                    </a:p>
                    <a:p>
                      <a:endParaRPr lang="nb-NO" sz="1800" dirty="0">
                        <a:solidFill>
                          <a:schemeClr val="tx1"/>
                        </a:solidFill>
                      </a:endParaRPr>
                    </a:p>
                  </a:txBody>
                  <a:tcPr/>
                </a:tc>
                <a:tc>
                  <a:txBody>
                    <a:bodyPr/>
                    <a:lstStyle/>
                    <a:p>
                      <a:r>
                        <a:rPr lang="nb-NO" sz="1800" dirty="0">
                          <a:solidFill>
                            <a:schemeClr val="tx1"/>
                          </a:solidFill>
                        </a:rPr>
                        <a:t>30</a:t>
                      </a:r>
                    </a:p>
                  </a:txBody>
                  <a:tcPr/>
                </a:tc>
                <a:tc>
                  <a:txBody>
                    <a:bodyPr/>
                    <a:lstStyle/>
                    <a:p>
                      <a:endParaRPr lang="nb-NO" sz="1800" dirty="0">
                        <a:solidFill>
                          <a:schemeClr val="tx1"/>
                        </a:solidFill>
                      </a:endParaRPr>
                    </a:p>
                  </a:txBody>
                  <a:tcPr/>
                </a:tc>
                <a:tc>
                  <a:txBody>
                    <a:bodyPr/>
                    <a:lstStyle/>
                    <a:p>
                      <a:endParaRPr lang="nb-NO" sz="1800" dirty="0">
                        <a:solidFill>
                          <a:schemeClr val="tx1"/>
                        </a:solidFill>
                      </a:endParaRPr>
                    </a:p>
                  </a:txBody>
                  <a:tcPr/>
                </a:tc>
                <a:extLst>
                  <a:ext uri="{0D108BD9-81ED-4DB2-BD59-A6C34878D82A}">
                    <a16:rowId xmlns:a16="http://schemas.microsoft.com/office/drawing/2014/main" val="1123731729"/>
                  </a:ext>
                </a:extLst>
              </a:tr>
            </a:tbl>
          </a:graphicData>
        </a:graphic>
      </p:graphicFrame>
      <p:sp>
        <p:nvSpPr>
          <p:cNvPr id="3" name="Plassholder for lysbildenummer 2">
            <a:extLst>
              <a:ext uri="{FF2B5EF4-FFF2-40B4-BE49-F238E27FC236}">
                <a16:creationId xmlns:a16="http://schemas.microsoft.com/office/drawing/2014/main" id="{BC1537AC-69F5-DA4A-A46E-9ADA6201CF12}"/>
              </a:ext>
            </a:extLst>
          </p:cNvPr>
          <p:cNvSpPr>
            <a:spLocks noGrp="1"/>
          </p:cNvSpPr>
          <p:nvPr>
            <p:ph type="sldNum" sz="quarter" idx="12"/>
          </p:nvPr>
        </p:nvSpPr>
        <p:spPr/>
        <p:txBody>
          <a:bodyPr/>
          <a:lstStyle/>
          <a:p>
            <a:fld id="{51845F5A-061D-4825-9AE9-D7794091C6CF}" type="slidenum">
              <a:rPr lang="en-US" smtClean="0"/>
              <a:t>20</a:t>
            </a:fld>
            <a:endParaRPr lang="en-US"/>
          </a:p>
        </p:txBody>
      </p:sp>
      <p:pic>
        <p:nvPicPr>
          <p:cNvPr id="5" name="Bilde 4"/>
          <p:cNvPicPr>
            <a:picLocks noChangeAspect="1"/>
          </p:cNvPicPr>
          <p:nvPr/>
        </p:nvPicPr>
        <p:blipFill>
          <a:blip r:embed="rId2"/>
          <a:srcRect/>
          <a:stretch/>
        </p:blipFill>
        <p:spPr>
          <a:xfrm>
            <a:off x="10193808" y="161483"/>
            <a:ext cx="1315708" cy="1756881"/>
          </a:xfrm>
          <a:prstGeom prst="rect">
            <a:avLst/>
          </a:prstGeom>
        </p:spPr>
      </p:pic>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3914" y="113630"/>
            <a:ext cx="1353551" cy="1804734"/>
          </a:xfrm>
          <a:prstGeom prst="rect">
            <a:avLst/>
          </a:prstGeom>
        </p:spPr>
      </p:pic>
      <p:pic>
        <p:nvPicPr>
          <p:cNvPr id="7" name="Bild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34474" y="135797"/>
            <a:ext cx="1356189" cy="1808252"/>
          </a:xfrm>
          <a:prstGeom prst="rect">
            <a:avLst/>
          </a:prstGeom>
        </p:spPr>
      </p:pic>
    </p:spTree>
    <p:extLst>
      <p:ext uri="{BB962C8B-B14F-4D97-AF65-F5344CB8AC3E}">
        <p14:creationId xmlns:p14="http://schemas.microsoft.com/office/powerpoint/2010/main" val="11937179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3C585A6-349C-7443-B464-366809C0A483}"/>
              </a:ext>
            </a:extLst>
          </p:cNvPr>
          <p:cNvSpPr>
            <a:spLocks noGrp="1"/>
          </p:cNvSpPr>
          <p:nvPr>
            <p:ph type="title"/>
          </p:nvPr>
        </p:nvSpPr>
        <p:spPr>
          <a:xfrm>
            <a:off x="1145225" y="214578"/>
            <a:ext cx="3964008" cy="1800526"/>
          </a:xfrm>
        </p:spPr>
        <p:txBody>
          <a:bodyPr>
            <a:normAutofit/>
          </a:bodyPr>
          <a:lstStyle/>
          <a:p>
            <a:r>
              <a:rPr lang="nb-NO" b="1" dirty="0"/>
              <a:t>De yngste barna i barnehagen</a:t>
            </a:r>
          </a:p>
        </p:txBody>
      </p:sp>
      <p:sp>
        <p:nvSpPr>
          <p:cNvPr id="3" name="Plassholder for innhold 2">
            <a:extLst>
              <a:ext uri="{FF2B5EF4-FFF2-40B4-BE49-F238E27FC236}">
                <a16:creationId xmlns:a16="http://schemas.microsoft.com/office/drawing/2014/main" id="{FA7CBFBE-19ED-7742-9BDD-BD112CFF2361}"/>
              </a:ext>
            </a:extLst>
          </p:cNvPr>
          <p:cNvSpPr>
            <a:spLocks noGrp="1"/>
          </p:cNvSpPr>
          <p:nvPr>
            <p:ph idx="1"/>
          </p:nvPr>
        </p:nvSpPr>
        <p:spPr>
          <a:xfrm>
            <a:off x="179882" y="1768839"/>
            <a:ext cx="5392247" cy="4746261"/>
          </a:xfrm>
        </p:spPr>
        <p:txBody>
          <a:bodyPr>
            <a:normAutofit fontScale="70000" lnSpcReduction="20000"/>
          </a:bodyPr>
          <a:lstStyle/>
          <a:p>
            <a:pPr marL="182880" indent="-182880">
              <a:lnSpc>
                <a:spcPct val="170000"/>
              </a:lnSpc>
              <a:buNone/>
              <a:defRPr/>
            </a:pPr>
            <a:r>
              <a:rPr lang="nb-NO" sz="1100" dirty="0">
                <a:cs typeface="Arial" charset="0"/>
              </a:rPr>
              <a:t>	</a:t>
            </a:r>
            <a:r>
              <a:rPr lang="nb-NO" sz="1600" dirty="0">
                <a:cs typeface="Arial" charset="0"/>
              </a:rPr>
              <a:t>Før den lille starter i barnehagen får dere et tilbud av oss om at dere kan komme på besøk i barnehagen fire ganger med barnet deres før vi tar sommerferie. Det tenker vi gir både dere og barnet deres en god start på den nye hverdagen som venter dere i august.</a:t>
            </a:r>
            <a:r>
              <a:rPr lang="nb-NO" altLang="nb-NO" sz="1600" dirty="0"/>
              <a:t> 	</a:t>
            </a:r>
          </a:p>
          <a:p>
            <a:pPr marL="182880" indent="-182880">
              <a:lnSpc>
                <a:spcPct val="170000"/>
              </a:lnSpc>
              <a:buNone/>
              <a:defRPr/>
            </a:pPr>
            <a:r>
              <a:rPr lang="nb-NO" altLang="nb-NO" sz="1600" dirty="0">
                <a:ea typeface="Arial" charset="0"/>
                <a:cs typeface="Arial" charset="0"/>
              </a:rPr>
              <a:t>	For de yngste barna i barnehagen vil vi først og fremst legge vekt på å skape trygghet i en ny ”barnehageverden”. Det er mye nytt å bli kjent med og forholde seg til for de som har startet i barnehagen for aller første gang. Både for barnet og for foreldre/foresatte.</a:t>
            </a:r>
          </a:p>
          <a:p>
            <a:pPr marL="182880" indent="-182880">
              <a:lnSpc>
                <a:spcPct val="170000"/>
              </a:lnSpc>
              <a:buNone/>
              <a:defRPr/>
            </a:pPr>
            <a:r>
              <a:rPr lang="nb-NO" altLang="nb-NO" sz="1600" dirty="0">
                <a:ea typeface="Arial" charset="0"/>
                <a:cs typeface="Arial" charset="0"/>
              </a:rPr>
              <a:t>	De er kanskje ikke vant til å være mange timer borte fra mamma og pappa hver dag. De yngste har behov for ro og forutsigbarhet. De liker å ha oversikt over hvilke voksne og barn som er sammen med dem. Det er også viktig i arbeidet med å la de små barnas egen kultur få komme til uttrykk. </a:t>
            </a:r>
          </a:p>
          <a:p>
            <a:pPr marL="182880" indent="-182880">
              <a:lnSpc>
                <a:spcPct val="170000"/>
              </a:lnSpc>
              <a:buNone/>
              <a:defRPr/>
            </a:pPr>
            <a:r>
              <a:rPr lang="nb-NO" altLang="nb-NO" sz="1600" dirty="0">
                <a:ea typeface="Arial" charset="0"/>
                <a:cs typeface="Arial" charset="0"/>
              </a:rPr>
              <a:t>	De viser stor glede ved kroppslig lek, med store bevegelser som å hoppe og skli. Etter hvert som de blir kjent vil et blikk fra den ene til den andre kunne være nok i å sette i gang muntert samspill. </a:t>
            </a:r>
          </a:p>
        </p:txBody>
      </p:sp>
      <p:sp>
        <p:nvSpPr>
          <p:cNvPr id="6" name="Plassholder for lysbildenummer 5">
            <a:extLst>
              <a:ext uri="{FF2B5EF4-FFF2-40B4-BE49-F238E27FC236}">
                <a16:creationId xmlns:a16="http://schemas.microsoft.com/office/drawing/2014/main" id="{1D924DB1-E154-1249-B495-C1AF00717401}"/>
              </a:ext>
            </a:extLst>
          </p:cNvPr>
          <p:cNvSpPr>
            <a:spLocks noGrp="1"/>
          </p:cNvSpPr>
          <p:nvPr>
            <p:ph type="sldNum" sz="quarter" idx="12"/>
          </p:nvPr>
        </p:nvSpPr>
        <p:spPr/>
        <p:txBody>
          <a:bodyPr/>
          <a:lstStyle/>
          <a:p>
            <a:fld id="{51845F5A-061D-4825-9AE9-D7794091C6CF}" type="slidenum">
              <a:rPr lang="en-US" smtClean="0"/>
              <a:t>21</a:t>
            </a:fld>
            <a:endParaRPr lang="en-US"/>
          </a:p>
        </p:txBody>
      </p:sp>
      <p:pic>
        <p:nvPicPr>
          <p:cNvPr id="4" name="Bil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1102" y="1768838"/>
            <a:ext cx="1472740" cy="1963654"/>
          </a:xfrm>
          <a:prstGeom prst="rect">
            <a:avLst/>
          </a:prstGeom>
        </p:spPr>
      </p:pic>
      <p:pic>
        <p:nvPicPr>
          <p:cNvPr id="5" name="Bilde 4"/>
          <p:cNvPicPr>
            <a:picLocks noChangeAspect="1"/>
          </p:cNvPicPr>
          <p:nvPr/>
        </p:nvPicPr>
        <p:blipFill>
          <a:blip r:embed="rId3"/>
          <a:srcRect/>
          <a:stretch/>
        </p:blipFill>
        <p:spPr>
          <a:xfrm>
            <a:off x="7384578" y="1240526"/>
            <a:ext cx="1564808" cy="2089507"/>
          </a:xfrm>
          <a:prstGeom prst="rect">
            <a:avLst/>
          </a:prstGeom>
        </p:spPr>
      </p:pic>
      <p:pic>
        <p:nvPicPr>
          <p:cNvPr id="7" name="Bild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60122" y="1768838"/>
            <a:ext cx="1599247" cy="2132329"/>
          </a:xfrm>
          <a:prstGeom prst="rect">
            <a:avLst/>
          </a:prstGeom>
        </p:spPr>
      </p:pic>
      <p:pic>
        <p:nvPicPr>
          <p:cNvPr id="8" name="Bild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87270" y="3540732"/>
            <a:ext cx="1559425" cy="2079233"/>
          </a:xfrm>
          <a:prstGeom prst="rect">
            <a:avLst/>
          </a:prstGeom>
        </p:spPr>
      </p:pic>
    </p:spTree>
    <p:extLst>
      <p:ext uri="{BB962C8B-B14F-4D97-AF65-F5344CB8AC3E}">
        <p14:creationId xmlns:p14="http://schemas.microsoft.com/office/powerpoint/2010/main" val="28616554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76B680-644C-0547-9365-DA52FB4D9FD0}"/>
              </a:ext>
            </a:extLst>
          </p:cNvPr>
          <p:cNvSpPr>
            <a:spLocks noGrp="1"/>
          </p:cNvSpPr>
          <p:nvPr>
            <p:ph type="title"/>
          </p:nvPr>
        </p:nvSpPr>
        <p:spPr/>
        <p:txBody>
          <a:bodyPr/>
          <a:lstStyle/>
          <a:p>
            <a:pPr algn="ctr"/>
            <a:r>
              <a:rPr lang="nb-NO" b="1" dirty="0"/>
              <a:t>Mai</a:t>
            </a:r>
          </a:p>
        </p:txBody>
      </p:sp>
      <p:graphicFrame>
        <p:nvGraphicFramePr>
          <p:cNvPr id="4" name="Plassholder for innhold 3">
            <a:extLst>
              <a:ext uri="{FF2B5EF4-FFF2-40B4-BE49-F238E27FC236}">
                <a16:creationId xmlns:a16="http://schemas.microsoft.com/office/drawing/2014/main" id="{4CEEEAE2-4BB3-BA4E-A5A1-F81D8E11B7F8}"/>
              </a:ext>
            </a:extLst>
          </p:cNvPr>
          <p:cNvGraphicFramePr>
            <a:graphicFrameLocks noGrp="1"/>
          </p:cNvGraphicFramePr>
          <p:nvPr>
            <p:ph idx="1"/>
            <p:extLst>
              <p:ext uri="{D42A27DB-BD31-4B8C-83A1-F6EECF244321}">
                <p14:modId xmlns:p14="http://schemas.microsoft.com/office/powerpoint/2010/main" val="450036453"/>
              </p:ext>
            </p:extLst>
          </p:nvPr>
        </p:nvGraphicFramePr>
        <p:xfrm>
          <a:off x="273122" y="1640840"/>
          <a:ext cx="9872980" cy="5521960"/>
        </p:xfrm>
        <a:graphic>
          <a:graphicData uri="http://schemas.openxmlformats.org/drawingml/2006/table">
            <a:tbl>
              <a:tblPr firstRow="1" bandRow="1">
                <a:tableStyleId>{93296810-A885-4BE3-A3E7-6D5BEEA58F35}</a:tableStyleId>
              </a:tblPr>
              <a:tblGrid>
                <a:gridCol w="671830">
                  <a:extLst>
                    <a:ext uri="{9D8B030D-6E8A-4147-A177-3AD203B41FA5}">
                      <a16:colId xmlns:a16="http://schemas.microsoft.com/office/drawing/2014/main" val="2286901460"/>
                    </a:ext>
                  </a:extLst>
                </a:gridCol>
                <a:gridCol w="1314450">
                  <a:extLst>
                    <a:ext uri="{9D8B030D-6E8A-4147-A177-3AD203B41FA5}">
                      <a16:colId xmlns:a16="http://schemas.microsoft.com/office/drawing/2014/main" val="2510348216"/>
                    </a:ext>
                  </a:extLst>
                </a:gridCol>
                <a:gridCol w="1314450">
                  <a:extLst>
                    <a:ext uri="{9D8B030D-6E8A-4147-A177-3AD203B41FA5}">
                      <a16:colId xmlns:a16="http://schemas.microsoft.com/office/drawing/2014/main" val="1852187920"/>
                    </a:ext>
                  </a:extLst>
                </a:gridCol>
                <a:gridCol w="1314450">
                  <a:extLst>
                    <a:ext uri="{9D8B030D-6E8A-4147-A177-3AD203B41FA5}">
                      <a16:colId xmlns:a16="http://schemas.microsoft.com/office/drawing/2014/main" val="2762775558"/>
                    </a:ext>
                  </a:extLst>
                </a:gridCol>
                <a:gridCol w="1314450">
                  <a:extLst>
                    <a:ext uri="{9D8B030D-6E8A-4147-A177-3AD203B41FA5}">
                      <a16:colId xmlns:a16="http://schemas.microsoft.com/office/drawing/2014/main" val="3786418782"/>
                    </a:ext>
                  </a:extLst>
                </a:gridCol>
                <a:gridCol w="1319277">
                  <a:extLst>
                    <a:ext uri="{9D8B030D-6E8A-4147-A177-3AD203B41FA5}">
                      <a16:colId xmlns:a16="http://schemas.microsoft.com/office/drawing/2014/main" val="1858120881"/>
                    </a:ext>
                  </a:extLst>
                </a:gridCol>
                <a:gridCol w="1309623">
                  <a:extLst>
                    <a:ext uri="{9D8B030D-6E8A-4147-A177-3AD203B41FA5}">
                      <a16:colId xmlns:a16="http://schemas.microsoft.com/office/drawing/2014/main" val="4222573056"/>
                    </a:ext>
                  </a:extLst>
                </a:gridCol>
                <a:gridCol w="1314450">
                  <a:extLst>
                    <a:ext uri="{9D8B030D-6E8A-4147-A177-3AD203B41FA5}">
                      <a16:colId xmlns:a16="http://schemas.microsoft.com/office/drawing/2014/main" val="1665108697"/>
                    </a:ext>
                  </a:extLst>
                </a:gridCol>
              </a:tblGrid>
              <a:tr h="370840">
                <a:tc>
                  <a:txBody>
                    <a:bodyPr/>
                    <a:lstStyle/>
                    <a:p>
                      <a:pPr algn="ctr"/>
                      <a:r>
                        <a:rPr lang="nb-NO" dirty="0"/>
                        <a:t>Uke</a:t>
                      </a:r>
                    </a:p>
                  </a:txBody>
                  <a:tcPr>
                    <a:solidFill>
                      <a:srgbClr val="002060"/>
                    </a:solidFill>
                  </a:tcPr>
                </a:tc>
                <a:tc>
                  <a:txBody>
                    <a:bodyPr/>
                    <a:lstStyle/>
                    <a:p>
                      <a:pPr algn="ctr"/>
                      <a:r>
                        <a:rPr lang="nb-NO" dirty="0"/>
                        <a:t>Mandag</a:t>
                      </a:r>
                    </a:p>
                  </a:txBody>
                  <a:tcPr>
                    <a:solidFill>
                      <a:srgbClr val="002060"/>
                    </a:solidFill>
                  </a:tcPr>
                </a:tc>
                <a:tc>
                  <a:txBody>
                    <a:bodyPr/>
                    <a:lstStyle/>
                    <a:p>
                      <a:pPr algn="ctr"/>
                      <a:r>
                        <a:rPr lang="nb-NO" dirty="0"/>
                        <a:t>Tirsdag</a:t>
                      </a:r>
                    </a:p>
                  </a:txBody>
                  <a:tcPr>
                    <a:solidFill>
                      <a:srgbClr val="002060"/>
                    </a:solidFill>
                  </a:tcPr>
                </a:tc>
                <a:tc>
                  <a:txBody>
                    <a:bodyPr/>
                    <a:lstStyle/>
                    <a:p>
                      <a:pPr algn="ctr"/>
                      <a:r>
                        <a:rPr lang="nb-NO" dirty="0"/>
                        <a:t>Onsdag</a:t>
                      </a:r>
                    </a:p>
                  </a:txBody>
                  <a:tcPr>
                    <a:solidFill>
                      <a:srgbClr val="002060"/>
                    </a:solidFill>
                  </a:tcPr>
                </a:tc>
                <a:tc>
                  <a:txBody>
                    <a:bodyPr/>
                    <a:lstStyle/>
                    <a:p>
                      <a:pPr algn="ctr"/>
                      <a:r>
                        <a:rPr lang="nb-NO" dirty="0"/>
                        <a:t>Torsdag</a:t>
                      </a:r>
                    </a:p>
                  </a:txBody>
                  <a:tcPr>
                    <a:solidFill>
                      <a:srgbClr val="002060"/>
                    </a:solidFill>
                  </a:tcPr>
                </a:tc>
                <a:tc>
                  <a:txBody>
                    <a:bodyPr/>
                    <a:lstStyle/>
                    <a:p>
                      <a:pPr algn="ctr"/>
                      <a:r>
                        <a:rPr lang="nb-NO" dirty="0"/>
                        <a:t>Fredag</a:t>
                      </a:r>
                    </a:p>
                  </a:txBody>
                  <a:tcPr>
                    <a:solidFill>
                      <a:srgbClr val="002060"/>
                    </a:solidFill>
                  </a:tcPr>
                </a:tc>
                <a:tc>
                  <a:txBody>
                    <a:bodyPr/>
                    <a:lstStyle/>
                    <a:p>
                      <a:pPr algn="ctr"/>
                      <a:r>
                        <a:rPr lang="nb-NO" dirty="0"/>
                        <a:t>Lørdag</a:t>
                      </a:r>
                    </a:p>
                  </a:txBody>
                  <a:tcPr>
                    <a:solidFill>
                      <a:srgbClr val="002060"/>
                    </a:solidFill>
                  </a:tcPr>
                </a:tc>
                <a:tc>
                  <a:txBody>
                    <a:bodyPr/>
                    <a:lstStyle/>
                    <a:p>
                      <a:pPr algn="ctr"/>
                      <a:r>
                        <a:rPr lang="nb-NO" dirty="0"/>
                        <a:t>Søndag</a:t>
                      </a:r>
                    </a:p>
                  </a:txBody>
                  <a:tcPr>
                    <a:solidFill>
                      <a:srgbClr val="002060"/>
                    </a:solidFill>
                  </a:tcPr>
                </a:tc>
                <a:extLst>
                  <a:ext uri="{0D108BD9-81ED-4DB2-BD59-A6C34878D82A}">
                    <a16:rowId xmlns:a16="http://schemas.microsoft.com/office/drawing/2014/main" val="2438863802"/>
                  </a:ext>
                </a:extLst>
              </a:tr>
              <a:tr h="370840">
                <a:tc>
                  <a:txBody>
                    <a:bodyPr/>
                    <a:lstStyle/>
                    <a:p>
                      <a:pPr algn="ctr"/>
                      <a:r>
                        <a:rPr lang="nb-NO" b="1" dirty="0"/>
                        <a:t>17</a:t>
                      </a:r>
                    </a:p>
                    <a:p>
                      <a:pPr algn="ctr"/>
                      <a:endParaRPr lang="nb-NO" b="1" dirty="0"/>
                    </a:p>
                  </a:txBody>
                  <a:tcPr/>
                </a:tc>
                <a:tc>
                  <a:txBody>
                    <a:bodyPr/>
                    <a:lstStyle/>
                    <a:p>
                      <a:endParaRPr lang="nb-NO" sz="1200" dirty="0">
                        <a:solidFill>
                          <a:srgbClr val="FF0000"/>
                        </a:solidFill>
                      </a:endParaRPr>
                    </a:p>
                  </a:txBody>
                  <a:tcPr/>
                </a:tc>
                <a:tc>
                  <a:txBody>
                    <a:bodyPr/>
                    <a:lstStyle/>
                    <a:p>
                      <a:endParaRPr lang="nb-NO" dirty="0"/>
                    </a:p>
                  </a:txBody>
                  <a:tcPr/>
                </a:tc>
                <a:tc>
                  <a:txBody>
                    <a:bodyPr/>
                    <a:lstStyle/>
                    <a:p>
                      <a:endParaRPr lang="nb-NO" sz="1200" dirty="0">
                        <a:solidFill>
                          <a:srgbClr val="FF0000"/>
                        </a:solidFill>
                      </a:endParaRPr>
                    </a:p>
                  </a:txBody>
                  <a:tcPr/>
                </a:tc>
                <a:tc>
                  <a:txBody>
                    <a:bodyPr/>
                    <a:lstStyle/>
                    <a:p>
                      <a:endParaRPr lang="nb-NO" sz="1200" dirty="0">
                        <a:solidFill>
                          <a:srgbClr val="FF0000"/>
                        </a:solidFill>
                      </a:endParaRPr>
                    </a:p>
                  </a:txBody>
                  <a:tcPr/>
                </a:tc>
                <a:tc>
                  <a:txBody>
                    <a:bodyPr/>
                    <a:lstStyle/>
                    <a:p>
                      <a:endParaRPr lang="nb-NO" sz="1400" dirty="0">
                        <a:solidFill>
                          <a:srgbClr val="FF0000"/>
                        </a:solidFill>
                      </a:endParaRPr>
                    </a:p>
                  </a:txBody>
                  <a:tcPr/>
                </a:tc>
                <a:tc>
                  <a:txBody>
                    <a:bodyPr/>
                    <a:lstStyle/>
                    <a:p>
                      <a:r>
                        <a:rPr lang="nb-NO" dirty="0">
                          <a:solidFill>
                            <a:srgbClr val="FF0000"/>
                          </a:solidFill>
                        </a:rPr>
                        <a:t>1</a:t>
                      </a:r>
                    </a:p>
                    <a:p>
                      <a:r>
                        <a:rPr lang="nb-NO" sz="1400" dirty="0">
                          <a:solidFill>
                            <a:srgbClr val="FF0000"/>
                          </a:solidFill>
                        </a:rPr>
                        <a:t>Arbeidernes dag</a:t>
                      </a:r>
                    </a:p>
                  </a:txBody>
                  <a:tcPr/>
                </a:tc>
                <a:tc>
                  <a:txBody>
                    <a:bodyPr/>
                    <a:lstStyle/>
                    <a:p>
                      <a:r>
                        <a:rPr lang="nb-NO" dirty="0"/>
                        <a:t>2</a:t>
                      </a:r>
                    </a:p>
                  </a:txBody>
                  <a:tcPr/>
                </a:tc>
                <a:extLst>
                  <a:ext uri="{0D108BD9-81ED-4DB2-BD59-A6C34878D82A}">
                    <a16:rowId xmlns:a16="http://schemas.microsoft.com/office/drawing/2014/main" val="662588759"/>
                  </a:ext>
                </a:extLst>
              </a:tr>
              <a:tr h="370840">
                <a:tc>
                  <a:txBody>
                    <a:bodyPr/>
                    <a:lstStyle/>
                    <a:p>
                      <a:pPr algn="ctr"/>
                      <a:r>
                        <a:rPr lang="nb-NO" b="1" dirty="0"/>
                        <a:t>18</a:t>
                      </a:r>
                    </a:p>
                    <a:p>
                      <a:pPr algn="ctr"/>
                      <a:endParaRPr lang="nb-NO" b="1" dirty="0"/>
                    </a:p>
                  </a:txBody>
                  <a:tcPr/>
                </a:tc>
                <a:tc>
                  <a:txBody>
                    <a:bodyPr/>
                    <a:lstStyle/>
                    <a:p>
                      <a:r>
                        <a:rPr lang="nb-NO" dirty="0"/>
                        <a:t>3</a:t>
                      </a:r>
                      <a:endParaRPr lang="nb-NO" sz="1400" dirty="0"/>
                    </a:p>
                  </a:txBody>
                  <a:tcPr/>
                </a:tc>
                <a:tc>
                  <a:txBody>
                    <a:bodyPr/>
                    <a:lstStyle/>
                    <a:p>
                      <a:r>
                        <a:rPr lang="nb-NO" dirty="0"/>
                        <a:t>4</a:t>
                      </a:r>
                    </a:p>
                  </a:txBody>
                  <a:tcPr/>
                </a:tc>
                <a:tc>
                  <a:txBody>
                    <a:bodyPr/>
                    <a:lstStyle/>
                    <a:p>
                      <a:r>
                        <a:rPr lang="nb-NO" dirty="0"/>
                        <a:t>5</a:t>
                      </a:r>
                    </a:p>
                  </a:txBody>
                  <a:tcPr/>
                </a:tc>
                <a:tc>
                  <a:txBody>
                    <a:bodyPr/>
                    <a:lstStyle/>
                    <a:p>
                      <a:r>
                        <a:rPr lang="nb-NO" dirty="0">
                          <a:solidFill>
                            <a:srgbClr val="FF0000"/>
                          </a:solidFill>
                        </a:rPr>
                        <a:t>6</a:t>
                      </a:r>
                    </a:p>
                    <a:p>
                      <a:r>
                        <a:rPr lang="nb-NO" sz="1200" dirty="0">
                          <a:solidFill>
                            <a:srgbClr val="FF0000"/>
                          </a:solidFill>
                        </a:rPr>
                        <a:t>Kristi himmelfartsdag</a:t>
                      </a:r>
                    </a:p>
                  </a:txBody>
                  <a:tcPr/>
                </a:tc>
                <a:tc>
                  <a:txBody>
                    <a:bodyPr/>
                    <a:lstStyle/>
                    <a:p>
                      <a:r>
                        <a:rPr lang="nb-NO" dirty="0"/>
                        <a:t>7</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200" dirty="0">
                          <a:solidFill>
                            <a:srgbClr val="FF0000"/>
                          </a:solidFill>
                        </a:rPr>
                        <a:t>Planleggingsdag – barnehagen er stengt</a:t>
                      </a:r>
                    </a:p>
                  </a:txBody>
                  <a:tcPr/>
                </a:tc>
                <a:tc>
                  <a:txBody>
                    <a:bodyPr/>
                    <a:lstStyle/>
                    <a:p>
                      <a:r>
                        <a:rPr lang="nb-NO" dirty="0"/>
                        <a:t>8</a:t>
                      </a:r>
                    </a:p>
                  </a:txBody>
                  <a:tcPr/>
                </a:tc>
                <a:tc>
                  <a:txBody>
                    <a:bodyPr/>
                    <a:lstStyle/>
                    <a:p>
                      <a:r>
                        <a:rPr lang="nb-NO" dirty="0"/>
                        <a:t>9</a:t>
                      </a:r>
                    </a:p>
                  </a:txBody>
                  <a:tcPr/>
                </a:tc>
                <a:extLst>
                  <a:ext uri="{0D108BD9-81ED-4DB2-BD59-A6C34878D82A}">
                    <a16:rowId xmlns:a16="http://schemas.microsoft.com/office/drawing/2014/main" val="317351991"/>
                  </a:ext>
                </a:extLst>
              </a:tr>
              <a:tr h="370840">
                <a:tc>
                  <a:txBody>
                    <a:bodyPr/>
                    <a:lstStyle/>
                    <a:p>
                      <a:pPr algn="ctr"/>
                      <a:r>
                        <a:rPr lang="nb-NO" b="1" dirty="0"/>
                        <a:t>19</a:t>
                      </a:r>
                    </a:p>
                    <a:p>
                      <a:pPr algn="ctr"/>
                      <a:endParaRPr lang="nb-NO" b="1" dirty="0"/>
                    </a:p>
                  </a:txBody>
                  <a:tcPr/>
                </a:tc>
                <a:tc>
                  <a:txBody>
                    <a:bodyPr/>
                    <a:lstStyle/>
                    <a:p>
                      <a:r>
                        <a:rPr lang="nb-NO" dirty="0">
                          <a:solidFill>
                            <a:schemeClr val="tx1"/>
                          </a:solidFill>
                        </a:rPr>
                        <a:t>10</a:t>
                      </a:r>
                    </a:p>
                  </a:txBody>
                  <a:tcPr/>
                </a:tc>
                <a:tc>
                  <a:txBody>
                    <a:bodyPr/>
                    <a:lstStyle/>
                    <a:p>
                      <a:r>
                        <a:rPr lang="nb-NO" dirty="0">
                          <a:solidFill>
                            <a:schemeClr val="tx1"/>
                          </a:solidFill>
                        </a:rPr>
                        <a:t>11</a:t>
                      </a:r>
                    </a:p>
                  </a:txBody>
                  <a:tcPr/>
                </a:tc>
                <a:tc>
                  <a:txBody>
                    <a:bodyPr/>
                    <a:lstStyle/>
                    <a:p>
                      <a:r>
                        <a:rPr lang="nb-NO" dirty="0">
                          <a:solidFill>
                            <a:schemeClr val="tx1"/>
                          </a:solidFill>
                        </a:rPr>
                        <a:t>12</a:t>
                      </a:r>
                    </a:p>
                  </a:txBody>
                  <a:tcPr/>
                </a:tc>
                <a:tc>
                  <a:txBody>
                    <a:bodyPr/>
                    <a:lstStyle/>
                    <a:p>
                      <a:r>
                        <a:rPr lang="nb-NO" sz="1800" dirty="0">
                          <a:solidFill>
                            <a:schemeClr val="tx1"/>
                          </a:solidFill>
                        </a:rPr>
                        <a:t>13</a:t>
                      </a:r>
                      <a:endParaRPr lang="nb-NO" sz="1400" dirty="0">
                        <a:solidFill>
                          <a:srgbClr val="FF0000"/>
                        </a:solidFill>
                      </a:endParaRPr>
                    </a:p>
                  </a:txBody>
                  <a:tcPr/>
                </a:tc>
                <a:tc>
                  <a:txBody>
                    <a:bodyPr/>
                    <a:lstStyle/>
                    <a:p>
                      <a:r>
                        <a:rPr lang="nb-NO" dirty="0">
                          <a:solidFill>
                            <a:schemeClr val="tx1"/>
                          </a:solidFill>
                        </a:rPr>
                        <a:t>14</a:t>
                      </a:r>
                    </a:p>
                    <a:p>
                      <a:pPr marL="0" marR="0" lvl="0" indent="0" algn="l" defTabSz="457200" rtl="0" eaLnBrk="1" fontAlgn="auto" latinLnBrk="0" hangingPunct="1">
                        <a:lnSpc>
                          <a:spcPct val="100000"/>
                        </a:lnSpc>
                        <a:spcBef>
                          <a:spcPts val="0"/>
                        </a:spcBef>
                        <a:spcAft>
                          <a:spcPts val="0"/>
                        </a:spcAft>
                        <a:buClrTx/>
                        <a:buSzTx/>
                        <a:buFontTx/>
                        <a:buNone/>
                        <a:tabLst/>
                        <a:defRPr/>
                      </a:pPr>
                      <a:r>
                        <a:rPr lang="nb-NO" sz="1400" dirty="0">
                          <a:solidFill>
                            <a:schemeClr val="tx1"/>
                          </a:solidFill>
                        </a:rPr>
                        <a:t>Vi</a:t>
                      </a:r>
                      <a:r>
                        <a:rPr lang="nb-NO" sz="1400" baseline="0" dirty="0">
                          <a:solidFill>
                            <a:schemeClr val="tx1"/>
                          </a:solidFill>
                        </a:rPr>
                        <a:t> markerer 17. mai i barnehagen med tog </a:t>
                      </a:r>
                      <a:r>
                        <a:rPr lang="nb-NO" sz="1400" baseline="0" dirty="0" err="1">
                          <a:solidFill>
                            <a:schemeClr val="tx1"/>
                          </a:solidFill>
                        </a:rPr>
                        <a:t>kl</a:t>
                      </a:r>
                      <a:r>
                        <a:rPr lang="nb-NO" sz="1400" baseline="0" dirty="0">
                          <a:solidFill>
                            <a:schemeClr val="tx1"/>
                          </a:solidFill>
                        </a:rPr>
                        <a:t> 14.00.</a:t>
                      </a:r>
                      <a:endParaRPr lang="nb-NO" sz="1400" dirty="0">
                        <a:solidFill>
                          <a:schemeClr val="tx1"/>
                        </a:solidFill>
                      </a:endParaRPr>
                    </a:p>
                  </a:txBody>
                  <a:tcPr/>
                </a:tc>
                <a:tc>
                  <a:txBody>
                    <a:bodyPr/>
                    <a:lstStyle/>
                    <a:p>
                      <a:r>
                        <a:rPr lang="nb-NO" dirty="0">
                          <a:solidFill>
                            <a:srgbClr val="FF0000"/>
                          </a:solidFill>
                        </a:rPr>
                        <a:t>15</a:t>
                      </a:r>
                    </a:p>
                    <a:p>
                      <a:r>
                        <a:rPr lang="nb-NO" sz="1200" dirty="0">
                          <a:solidFill>
                            <a:srgbClr val="FF0000"/>
                          </a:solidFill>
                        </a:rPr>
                        <a:t>Pinseaften</a:t>
                      </a:r>
                    </a:p>
                  </a:txBody>
                  <a:tcPr/>
                </a:tc>
                <a:tc>
                  <a:txBody>
                    <a:bodyPr/>
                    <a:lstStyle/>
                    <a:p>
                      <a:r>
                        <a:rPr lang="nb-NO" b="0" dirty="0">
                          <a:solidFill>
                            <a:srgbClr val="FF0000"/>
                          </a:solidFill>
                        </a:rPr>
                        <a:t>16</a:t>
                      </a:r>
                    </a:p>
                    <a:p>
                      <a:r>
                        <a:rPr lang="nb-NO" sz="1200" b="0" dirty="0">
                          <a:solidFill>
                            <a:srgbClr val="FF0000"/>
                          </a:solidFill>
                        </a:rPr>
                        <a:t>1. pinsedag</a:t>
                      </a:r>
                    </a:p>
                  </a:txBody>
                  <a:tcPr/>
                </a:tc>
                <a:extLst>
                  <a:ext uri="{0D108BD9-81ED-4DB2-BD59-A6C34878D82A}">
                    <a16:rowId xmlns:a16="http://schemas.microsoft.com/office/drawing/2014/main" val="3926094997"/>
                  </a:ext>
                </a:extLst>
              </a:tr>
              <a:tr h="370840">
                <a:tc>
                  <a:txBody>
                    <a:bodyPr/>
                    <a:lstStyle/>
                    <a:p>
                      <a:pPr algn="ctr"/>
                      <a:r>
                        <a:rPr lang="nb-NO" b="1" dirty="0"/>
                        <a:t>20</a:t>
                      </a:r>
                    </a:p>
                    <a:p>
                      <a:pPr algn="ctr"/>
                      <a:endParaRPr lang="nb-NO" b="1" dirty="0"/>
                    </a:p>
                  </a:txBody>
                  <a:tcPr/>
                </a:tc>
                <a:tc>
                  <a:txBody>
                    <a:bodyPr/>
                    <a:lstStyle/>
                    <a:p>
                      <a:r>
                        <a:rPr lang="nb-NO" dirty="0">
                          <a:solidFill>
                            <a:srgbClr val="FF0000"/>
                          </a:solidFill>
                        </a:rPr>
                        <a:t>17</a:t>
                      </a:r>
                    </a:p>
                    <a:p>
                      <a:r>
                        <a:rPr lang="nb-NO" sz="1200" dirty="0">
                          <a:solidFill>
                            <a:srgbClr val="FF0000"/>
                          </a:solidFill>
                        </a:rPr>
                        <a:t>Grunnlovsdagen og 2. pinsedag</a:t>
                      </a:r>
                    </a:p>
                  </a:txBody>
                  <a:tcPr/>
                </a:tc>
                <a:tc>
                  <a:txBody>
                    <a:bodyPr/>
                    <a:lstStyle/>
                    <a:p>
                      <a:r>
                        <a:rPr lang="nb-NO" dirty="0"/>
                        <a:t>18</a:t>
                      </a:r>
                    </a:p>
                  </a:txBody>
                  <a:tcPr/>
                </a:tc>
                <a:tc>
                  <a:txBody>
                    <a:bodyPr/>
                    <a:lstStyle/>
                    <a:p>
                      <a:r>
                        <a:rPr lang="nb-NO" dirty="0"/>
                        <a:t>19</a:t>
                      </a:r>
                    </a:p>
                  </a:txBody>
                  <a:tcPr/>
                </a:tc>
                <a:tc>
                  <a:txBody>
                    <a:bodyPr/>
                    <a:lstStyle/>
                    <a:p>
                      <a:r>
                        <a:rPr lang="nb-NO" dirty="0">
                          <a:solidFill>
                            <a:schemeClr val="tx1"/>
                          </a:solidFill>
                        </a:rPr>
                        <a:t>20</a:t>
                      </a:r>
                      <a:endParaRPr lang="nb-NO" sz="1200" dirty="0">
                        <a:solidFill>
                          <a:schemeClr val="tx1"/>
                        </a:solidFill>
                      </a:endParaRPr>
                    </a:p>
                  </a:txBody>
                  <a:tcPr/>
                </a:tc>
                <a:tc>
                  <a:txBody>
                    <a:bodyPr/>
                    <a:lstStyle/>
                    <a:p>
                      <a:r>
                        <a:rPr lang="nb-NO" dirty="0"/>
                        <a:t>21</a:t>
                      </a:r>
                      <a:endParaRPr lang="nb-NO" sz="1200" dirty="0"/>
                    </a:p>
                  </a:txBody>
                  <a:tcPr/>
                </a:tc>
                <a:tc>
                  <a:txBody>
                    <a:bodyPr/>
                    <a:lstStyle/>
                    <a:p>
                      <a:r>
                        <a:rPr lang="nb-NO" dirty="0">
                          <a:solidFill>
                            <a:schemeClr val="tx1"/>
                          </a:solidFill>
                        </a:rPr>
                        <a:t>22</a:t>
                      </a:r>
                      <a:endParaRPr lang="nb-NO" sz="1200" dirty="0">
                        <a:solidFill>
                          <a:schemeClr val="tx1"/>
                        </a:solidFill>
                      </a:endParaRPr>
                    </a:p>
                  </a:txBody>
                  <a:tcPr/>
                </a:tc>
                <a:tc>
                  <a:txBody>
                    <a:bodyPr/>
                    <a:lstStyle/>
                    <a:p>
                      <a:r>
                        <a:rPr lang="nb-NO" dirty="0">
                          <a:solidFill>
                            <a:schemeClr val="tx1"/>
                          </a:solidFill>
                        </a:rPr>
                        <a:t>23</a:t>
                      </a:r>
                      <a:endParaRPr lang="nb-NO" sz="1200" dirty="0">
                        <a:solidFill>
                          <a:schemeClr val="tx1"/>
                        </a:solidFill>
                      </a:endParaRPr>
                    </a:p>
                  </a:txBody>
                  <a:tcPr/>
                </a:tc>
                <a:extLst>
                  <a:ext uri="{0D108BD9-81ED-4DB2-BD59-A6C34878D82A}">
                    <a16:rowId xmlns:a16="http://schemas.microsoft.com/office/drawing/2014/main" val="1408659466"/>
                  </a:ext>
                </a:extLst>
              </a:tr>
              <a:tr h="370840">
                <a:tc>
                  <a:txBody>
                    <a:bodyPr/>
                    <a:lstStyle/>
                    <a:p>
                      <a:pPr algn="ctr"/>
                      <a:r>
                        <a:rPr lang="nb-NO" b="1" dirty="0">
                          <a:solidFill>
                            <a:schemeClr val="tx1"/>
                          </a:solidFill>
                        </a:rPr>
                        <a:t>21</a:t>
                      </a:r>
                    </a:p>
                    <a:p>
                      <a:pPr algn="ctr"/>
                      <a:endParaRPr lang="nb-NO" b="1" dirty="0">
                        <a:solidFill>
                          <a:schemeClr val="tx1"/>
                        </a:solidFill>
                      </a:endParaRPr>
                    </a:p>
                  </a:txBody>
                  <a:tcPr/>
                </a:tc>
                <a:tc>
                  <a:txBody>
                    <a:bodyPr/>
                    <a:lstStyle/>
                    <a:p>
                      <a:r>
                        <a:rPr lang="nb-NO" sz="1800" dirty="0">
                          <a:solidFill>
                            <a:schemeClr val="tx1"/>
                          </a:solidFill>
                        </a:rPr>
                        <a:t>24</a:t>
                      </a:r>
                      <a:endParaRPr lang="nb-NO" sz="1200" dirty="0">
                        <a:solidFill>
                          <a:schemeClr val="tx1"/>
                        </a:solidFill>
                      </a:endParaRPr>
                    </a:p>
                  </a:txBody>
                  <a:tcPr/>
                </a:tc>
                <a:tc>
                  <a:txBody>
                    <a:bodyPr/>
                    <a:lstStyle/>
                    <a:p>
                      <a:r>
                        <a:rPr lang="nb-NO" dirty="0"/>
                        <a:t>25</a:t>
                      </a:r>
                    </a:p>
                  </a:txBody>
                  <a:tcPr/>
                </a:tc>
                <a:tc>
                  <a:txBody>
                    <a:bodyPr/>
                    <a:lstStyle/>
                    <a:p>
                      <a:r>
                        <a:rPr lang="nb-NO" dirty="0"/>
                        <a:t>26</a:t>
                      </a:r>
                    </a:p>
                  </a:txBody>
                  <a:tcPr/>
                </a:tc>
                <a:tc>
                  <a:txBody>
                    <a:bodyPr/>
                    <a:lstStyle/>
                    <a:p>
                      <a:r>
                        <a:rPr lang="nb-NO" dirty="0">
                          <a:solidFill>
                            <a:schemeClr val="tx1"/>
                          </a:solidFill>
                        </a:rPr>
                        <a:t>27</a:t>
                      </a:r>
                      <a:endParaRPr lang="nb-NO" sz="1400" dirty="0">
                        <a:solidFill>
                          <a:schemeClr val="tx1"/>
                        </a:solidFill>
                      </a:endParaRPr>
                    </a:p>
                    <a:p>
                      <a:endParaRPr lang="nb-NO" sz="1200" dirty="0">
                        <a:solidFill>
                          <a:schemeClr val="tx1"/>
                        </a:solidFill>
                      </a:endParaRPr>
                    </a:p>
                  </a:txBody>
                  <a:tcPr/>
                </a:tc>
                <a:tc>
                  <a:txBody>
                    <a:bodyPr/>
                    <a:lstStyle/>
                    <a:p>
                      <a:r>
                        <a:rPr lang="nb-NO" dirty="0"/>
                        <a:t>28</a:t>
                      </a:r>
                    </a:p>
                  </a:txBody>
                  <a:tcPr/>
                </a:tc>
                <a:tc>
                  <a:txBody>
                    <a:bodyPr/>
                    <a:lstStyle/>
                    <a:p>
                      <a:r>
                        <a:rPr lang="nb-NO" dirty="0"/>
                        <a:t>29</a:t>
                      </a:r>
                    </a:p>
                  </a:txBody>
                  <a:tcPr/>
                </a:tc>
                <a:tc>
                  <a:txBody>
                    <a:bodyPr/>
                    <a:lstStyle/>
                    <a:p>
                      <a:r>
                        <a:rPr lang="nb-NO" dirty="0"/>
                        <a:t>30</a:t>
                      </a:r>
                    </a:p>
                  </a:txBody>
                  <a:tcPr/>
                </a:tc>
                <a:extLst>
                  <a:ext uri="{0D108BD9-81ED-4DB2-BD59-A6C34878D82A}">
                    <a16:rowId xmlns:a16="http://schemas.microsoft.com/office/drawing/2014/main" val="10005"/>
                  </a:ext>
                </a:extLst>
              </a:tr>
              <a:tr h="370840">
                <a:tc>
                  <a:txBody>
                    <a:bodyPr/>
                    <a:lstStyle/>
                    <a:p>
                      <a:pPr algn="ctr"/>
                      <a:r>
                        <a:rPr lang="nb-NO" b="1" dirty="0">
                          <a:solidFill>
                            <a:schemeClr val="tx1"/>
                          </a:solidFill>
                        </a:rPr>
                        <a:t>22</a:t>
                      </a:r>
                    </a:p>
                  </a:txBody>
                  <a:tcPr/>
                </a:tc>
                <a:tc>
                  <a:txBody>
                    <a:bodyPr/>
                    <a:lstStyle/>
                    <a:p>
                      <a:r>
                        <a:rPr lang="nb-NO" sz="1800" dirty="0">
                          <a:solidFill>
                            <a:schemeClr val="tx1"/>
                          </a:solidFill>
                        </a:rPr>
                        <a:t>31</a:t>
                      </a:r>
                    </a:p>
                    <a:p>
                      <a:endParaRPr lang="nb-NO" sz="1800" dirty="0">
                        <a:solidFill>
                          <a:schemeClr val="tx1"/>
                        </a:solidFill>
                      </a:endParaRPr>
                    </a:p>
                  </a:txBody>
                  <a:tcPr/>
                </a:tc>
                <a:tc>
                  <a:txBody>
                    <a:bodyPr/>
                    <a:lstStyle/>
                    <a:p>
                      <a:endParaRPr lang="nb-NO" dirty="0"/>
                    </a:p>
                  </a:txBody>
                  <a:tcPr/>
                </a:tc>
                <a:tc>
                  <a:txBody>
                    <a:bodyPr/>
                    <a:lstStyle/>
                    <a:p>
                      <a:endParaRPr lang="nb-NO" dirty="0"/>
                    </a:p>
                  </a:txBody>
                  <a:tcPr/>
                </a:tc>
                <a:tc>
                  <a:txBody>
                    <a:bodyPr/>
                    <a:lstStyle/>
                    <a:p>
                      <a:endParaRPr lang="nb-NO" sz="1200" dirty="0">
                        <a:solidFill>
                          <a:schemeClr val="tx1"/>
                        </a:solidFill>
                      </a:endParaRPr>
                    </a:p>
                  </a:txBody>
                  <a:tcPr/>
                </a:tc>
                <a:tc>
                  <a:txBody>
                    <a:bodyPr/>
                    <a:lstStyle/>
                    <a:p>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540988112"/>
                  </a:ext>
                </a:extLst>
              </a:tr>
            </a:tbl>
          </a:graphicData>
        </a:graphic>
      </p:graphicFrame>
      <p:sp>
        <p:nvSpPr>
          <p:cNvPr id="3" name="Plassholder for lysbildenummer 2">
            <a:extLst>
              <a:ext uri="{FF2B5EF4-FFF2-40B4-BE49-F238E27FC236}">
                <a16:creationId xmlns:a16="http://schemas.microsoft.com/office/drawing/2014/main" id="{B2DEC236-BD8D-4741-B24C-33CA85B2D5DD}"/>
              </a:ext>
            </a:extLst>
          </p:cNvPr>
          <p:cNvSpPr>
            <a:spLocks noGrp="1"/>
          </p:cNvSpPr>
          <p:nvPr>
            <p:ph type="sldNum" sz="quarter" idx="12"/>
          </p:nvPr>
        </p:nvSpPr>
        <p:spPr/>
        <p:txBody>
          <a:bodyPr/>
          <a:lstStyle/>
          <a:p>
            <a:fld id="{51845F5A-061D-4825-9AE9-D7794091C6CF}" type="slidenum">
              <a:rPr lang="en-US" smtClean="0"/>
              <a:t>22</a:t>
            </a:fld>
            <a:endParaRPr lang="en-US"/>
          </a:p>
        </p:txBody>
      </p:sp>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411281" y="100901"/>
            <a:ext cx="1342904" cy="1790539"/>
          </a:xfrm>
          <a:prstGeom prst="rect">
            <a:avLst/>
          </a:prstGeom>
        </p:spPr>
      </p:pic>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18021" y="2018506"/>
            <a:ext cx="1783844" cy="3273108"/>
          </a:xfrm>
          <a:prstGeom prst="rect">
            <a:avLst/>
          </a:prstGeom>
        </p:spPr>
      </p:pic>
      <p:pic>
        <p:nvPicPr>
          <p:cNvPr id="7" name="Bild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16434" y="36781"/>
            <a:ext cx="1170047" cy="1560062"/>
          </a:xfrm>
          <a:prstGeom prst="rect">
            <a:avLst/>
          </a:prstGeom>
        </p:spPr>
      </p:pic>
      <p:pic>
        <p:nvPicPr>
          <p:cNvPr id="9" name="Bild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34717" y="100901"/>
            <a:ext cx="1121957" cy="1495942"/>
          </a:xfrm>
          <a:prstGeom prst="rect">
            <a:avLst/>
          </a:prstGeom>
        </p:spPr>
      </p:pic>
      <p:pic>
        <p:nvPicPr>
          <p:cNvPr id="10" name="Bild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28549" y="56218"/>
            <a:ext cx="1156556" cy="1542075"/>
          </a:xfrm>
          <a:prstGeom prst="rect">
            <a:avLst/>
          </a:prstGeom>
        </p:spPr>
      </p:pic>
    </p:spTree>
    <p:extLst>
      <p:ext uri="{BB962C8B-B14F-4D97-AF65-F5344CB8AC3E}">
        <p14:creationId xmlns:p14="http://schemas.microsoft.com/office/powerpoint/2010/main" val="33890452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C07C433-1549-EA4B-8B43-D7845A3595CF}"/>
              </a:ext>
            </a:extLst>
          </p:cNvPr>
          <p:cNvSpPr>
            <a:spLocks noGrp="1"/>
          </p:cNvSpPr>
          <p:nvPr>
            <p:ph type="title"/>
          </p:nvPr>
        </p:nvSpPr>
        <p:spPr>
          <a:xfrm>
            <a:off x="677334" y="609600"/>
            <a:ext cx="8596668" cy="1320800"/>
          </a:xfrm>
        </p:spPr>
        <p:txBody>
          <a:bodyPr>
            <a:normAutofit/>
          </a:bodyPr>
          <a:lstStyle/>
          <a:p>
            <a:r>
              <a:rPr lang="nb-NO" b="1"/>
              <a:t>Stjerneskuddet</a:t>
            </a:r>
          </a:p>
        </p:txBody>
      </p:sp>
      <p:sp>
        <p:nvSpPr>
          <p:cNvPr id="22" name="Isosceles Triangle 8">
            <a:extLst>
              <a:ext uri="{FF2B5EF4-FFF2-40B4-BE49-F238E27FC236}">
                <a16:creationId xmlns:a16="http://schemas.microsoft.com/office/drawing/2014/main" id="{E6624966-DAD1-4B61-8FF1-DAFE1CB8FB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b-NO"/>
          </a:p>
        </p:txBody>
      </p:sp>
      <p:sp>
        <p:nvSpPr>
          <p:cNvPr id="15" name="Content Placeholder 8">
            <a:extLst>
              <a:ext uri="{FF2B5EF4-FFF2-40B4-BE49-F238E27FC236}">
                <a16:creationId xmlns:a16="http://schemas.microsoft.com/office/drawing/2014/main" id="{387E8D9D-24F5-423D-989C-36270494A708}"/>
              </a:ext>
            </a:extLst>
          </p:cNvPr>
          <p:cNvSpPr>
            <a:spLocks noGrp="1"/>
          </p:cNvSpPr>
          <p:nvPr>
            <p:ph idx="1"/>
          </p:nvPr>
        </p:nvSpPr>
        <p:spPr>
          <a:xfrm>
            <a:off x="681158" y="2160589"/>
            <a:ext cx="4414801" cy="3880773"/>
          </a:xfrm>
        </p:spPr>
        <p:txBody>
          <a:bodyPr>
            <a:normAutofit/>
          </a:bodyPr>
          <a:lstStyle/>
          <a:p>
            <a:pPr marL="182880" indent="-182880">
              <a:lnSpc>
                <a:spcPct val="90000"/>
              </a:lnSpc>
              <a:buNone/>
              <a:defRPr/>
            </a:pPr>
            <a:r>
              <a:rPr lang="nb-NO" altLang="nb-NO" sz="1700" dirty="0"/>
              <a:t>	Alle 5-åringer er med i Stjerneskuddet. </a:t>
            </a:r>
          </a:p>
          <a:p>
            <a:pPr marL="182880" indent="-182880">
              <a:lnSpc>
                <a:spcPct val="90000"/>
              </a:lnSpc>
              <a:buNone/>
              <a:defRPr/>
            </a:pPr>
            <a:r>
              <a:rPr lang="nb-NO" altLang="nb-NO" sz="1700" dirty="0"/>
              <a:t>	I denne klubben får vi forberedt oss litt til skolestart, og blir tryggere på og bedre kjent med jevnaldrende. Vi vil oppleve at det er morsomt med noe nytt, og det å lære. </a:t>
            </a:r>
          </a:p>
          <a:p>
            <a:pPr marL="182880" indent="-182880">
              <a:lnSpc>
                <a:spcPct val="90000"/>
              </a:lnSpc>
              <a:buNone/>
              <a:defRPr/>
            </a:pPr>
            <a:r>
              <a:rPr lang="nb-NO" altLang="nb-NO" sz="1700" dirty="0"/>
              <a:t>	Vi får egne oppgaver, får dra på svømming og er med på ulike aktiviteter i regi av barnehagen. Vi tildeles diplom fra svømmingen, og får rosa russelue og genser til 17. mai-feiringen. Vi drar på ulike utflukter, turer og har mye sosial læring</a:t>
            </a:r>
            <a:r>
              <a:rPr lang="nb-NO" altLang="nb-NO" sz="1700" dirty="0">
                <a:sym typeface="Wingdings"/>
              </a:rPr>
              <a:t> Det er veldig gøy å gå i Stjerneskuddet.</a:t>
            </a:r>
            <a:endParaRPr lang="nb-NO" altLang="nb-NO" sz="1700" dirty="0"/>
          </a:p>
        </p:txBody>
      </p:sp>
      <p:pic>
        <p:nvPicPr>
          <p:cNvPr id="11" name="Bilde 10" descr="Et bilde som inneholder person, utendørs&#10;&#10;Automatisk generert beskrivelse">
            <a:extLst>
              <a:ext uri="{FF2B5EF4-FFF2-40B4-BE49-F238E27FC236}">
                <a16:creationId xmlns:a16="http://schemas.microsoft.com/office/drawing/2014/main" id="{7FDDBC59-C30B-FD8D-F88E-1F1A08A4C45A}"/>
              </a:ext>
            </a:extLst>
          </p:cNvPr>
          <p:cNvPicPr>
            <a:picLocks noChangeAspect="1"/>
          </p:cNvPicPr>
          <p:nvPr/>
        </p:nvPicPr>
        <p:blipFill rotWithShape="1">
          <a:blip r:embed="rId2"/>
          <a:srcRect t="15121" r="5" b="11099"/>
          <a:stretch/>
        </p:blipFill>
        <p:spPr>
          <a:xfrm>
            <a:off x="5320737" y="2158073"/>
            <a:ext cx="1896198" cy="1865440"/>
          </a:xfrm>
          <a:prstGeom prst="rect">
            <a:avLst/>
          </a:prstGeom>
        </p:spPr>
      </p:pic>
      <p:pic>
        <p:nvPicPr>
          <p:cNvPr id="7" name="Bilde 6" descr="Et bilde som inneholder tre, utendørs, bakke, skogkledd&#10;&#10;Automatisk generert beskrivelse">
            <a:extLst>
              <a:ext uri="{FF2B5EF4-FFF2-40B4-BE49-F238E27FC236}">
                <a16:creationId xmlns:a16="http://schemas.microsoft.com/office/drawing/2014/main" id="{AF112FEC-8101-FE5E-9327-9F914DE39217}"/>
              </a:ext>
            </a:extLst>
          </p:cNvPr>
          <p:cNvPicPr>
            <a:picLocks noChangeAspect="1"/>
          </p:cNvPicPr>
          <p:nvPr/>
        </p:nvPicPr>
        <p:blipFill rotWithShape="1">
          <a:blip r:embed="rId3"/>
          <a:srcRect t="25751" r="5" b="469"/>
          <a:stretch/>
        </p:blipFill>
        <p:spPr>
          <a:xfrm>
            <a:off x="7377802" y="2158073"/>
            <a:ext cx="1896199" cy="1865440"/>
          </a:xfrm>
          <a:prstGeom prst="rect">
            <a:avLst/>
          </a:prstGeom>
        </p:spPr>
      </p:pic>
      <p:pic>
        <p:nvPicPr>
          <p:cNvPr id="5" name="Bilde 4" descr="Et bilde som inneholder person, gruppe, flere&#10;&#10;Automatisk generert beskrivelse">
            <a:extLst>
              <a:ext uri="{FF2B5EF4-FFF2-40B4-BE49-F238E27FC236}">
                <a16:creationId xmlns:a16="http://schemas.microsoft.com/office/drawing/2014/main" id="{9081CADA-0C0D-685F-22EB-C7CE98931B7B}"/>
              </a:ext>
            </a:extLst>
          </p:cNvPr>
          <p:cNvPicPr>
            <a:picLocks noChangeAspect="1"/>
          </p:cNvPicPr>
          <p:nvPr/>
        </p:nvPicPr>
        <p:blipFill rotWithShape="1">
          <a:blip r:embed="rId4"/>
          <a:srcRect l="23764" r="-2" b="-2"/>
          <a:stretch/>
        </p:blipFill>
        <p:spPr>
          <a:xfrm>
            <a:off x="5320737" y="4174069"/>
            <a:ext cx="1896198" cy="1865440"/>
          </a:xfrm>
          <a:prstGeom prst="rect">
            <a:avLst/>
          </a:prstGeom>
        </p:spPr>
      </p:pic>
      <p:pic>
        <p:nvPicPr>
          <p:cNvPr id="9" name="Bilde 8">
            <a:extLst>
              <a:ext uri="{FF2B5EF4-FFF2-40B4-BE49-F238E27FC236}">
                <a16:creationId xmlns:a16="http://schemas.microsoft.com/office/drawing/2014/main" id="{19F71121-9468-3662-C4F7-1F32C955954B}"/>
              </a:ext>
            </a:extLst>
          </p:cNvPr>
          <p:cNvPicPr>
            <a:picLocks noChangeAspect="1"/>
          </p:cNvPicPr>
          <p:nvPr/>
        </p:nvPicPr>
        <p:blipFill rotWithShape="1">
          <a:blip r:embed="rId5"/>
          <a:srcRect r="5" b="26221"/>
          <a:stretch/>
        </p:blipFill>
        <p:spPr>
          <a:xfrm>
            <a:off x="7377802" y="4174069"/>
            <a:ext cx="1896199" cy="1865440"/>
          </a:xfrm>
          <a:prstGeom prst="rect">
            <a:avLst/>
          </a:prstGeom>
        </p:spPr>
      </p:pic>
      <p:sp>
        <p:nvSpPr>
          <p:cNvPr id="3" name="Plassholder for lysbildenummer 2">
            <a:extLst>
              <a:ext uri="{FF2B5EF4-FFF2-40B4-BE49-F238E27FC236}">
                <a16:creationId xmlns:a16="http://schemas.microsoft.com/office/drawing/2014/main" id="{E45153C8-496A-714E-937F-CA8158998F9B}"/>
              </a:ext>
            </a:extLst>
          </p:cNvPr>
          <p:cNvSpPr>
            <a:spLocks noGrp="1"/>
          </p:cNvSpPr>
          <p:nvPr>
            <p:ph type="sldNum" sz="quarter" idx="12"/>
          </p:nvPr>
        </p:nvSpPr>
        <p:spPr>
          <a:xfrm>
            <a:off x="8590663" y="6041362"/>
            <a:ext cx="683339" cy="365125"/>
          </a:xfrm>
        </p:spPr>
        <p:txBody>
          <a:bodyPr>
            <a:normAutofit/>
          </a:bodyPr>
          <a:lstStyle/>
          <a:p>
            <a:pPr>
              <a:spcAft>
                <a:spcPts val="600"/>
              </a:spcAft>
            </a:pPr>
            <a:fld id="{51845F5A-061D-4825-9AE9-D7794091C6CF}" type="slidenum">
              <a:rPr lang="en-US" smtClean="0"/>
              <a:pPr>
                <a:spcAft>
                  <a:spcPts val="600"/>
                </a:spcAft>
              </a:pPr>
              <a:t>23</a:t>
            </a:fld>
            <a:endParaRPr lang="en-US"/>
          </a:p>
        </p:txBody>
      </p:sp>
    </p:spTree>
    <p:extLst>
      <p:ext uri="{BB962C8B-B14F-4D97-AF65-F5344CB8AC3E}">
        <p14:creationId xmlns:p14="http://schemas.microsoft.com/office/powerpoint/2010/main" val="11877021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CDD7104-4683-304B-9D1E-D3590EEE8DD6}"/>
              </a:ext>
            </a:extLst>
          </p:cNvPr>
          <p:cNvSpPr>
            <a:spLocks noGrp="1"/>
          </p:cNvSpPr>
          <p:nvPr>
            <p:ph type="title"/>
          </p:nvPr>
        </p:nvSpPr>
        <p:spPr/>
        <p:txBody>
          <a:bodyPr/>
          <a:lstStyle/>
          <a:p>
            <a:pPr algn="ctr"/>
            <a:r>
              <a:rPr lang="nb-NO" b="1" dirty="0"/>
              <a:t>Juni</a:t>
            </a:r>
          </a:p>
        </p:txBody>
      </p:sp>
      <p:graphicFrame>
        <p:nvGraphicFramePr>
          <p:cNvPr id="4" name="Plassholder for innhold 3">
            <a:extLst>
              <a:ext uri="{FF2B5EF4-FFF2-40B4-BE49-F238E27FC236}">
                <a16:creationId xmlns:a16="http://schemas.microsoft.com/office/drawing/2014/main" id="{45C43D2E-54C8-3C4E-86D1-BDF011E91CA9}"/>
              </a:ext>
            </a:extLst>
          </p:cNvPr>
          <p:cNvGraphicFramePr>
            <a:graphicFrameLocks noGrp="1"/>
          </p:cNvGraphicFramePr>
          <p:nvPr>
            <p:ph idx="1"/>
            <p:extLst>
              <p:ext uri="{D42A27DB-BD31-4B8C-83A1-F6EECF244321}">
                <p14:modId xmlns:p14="http://schemas.microsoft.com/office/powerpoint/2010/main" val="1592457324"/>
              </p:ext>
            </p:extLst>
          </p:nvPr>
        </p:nvGraphicFramePr>
        <p:xfrm>
          <a:off x="989727" y="1891049"/>
          <a:ext cx="9420616" cy="4895088"/>
        </p:xfrm>
        <a:graphic>
          <a:graphicData uri="http://schemas.openxmlformats.org/drawingml/2006/table">
            <a:tbl>
              <a:tblPr firstRow="1" bandRow="1">
                <a:tableStyleId>{1E171933-4619-4E11-9A3F-F7608DF75F80}</a:tableStyleId>
              </a:tblPr>
              <a:tblGrid>
                <a:gridCol w="643991">
                  <a:extLst>
                    <a:ext uri="{9D8B030D-6E8A-4147-A177-3AD203B41FA5}">
                      <a16:colId xmlns:a16="http://schemas.microsoft.com/office/drawing/2014/main" val="2349338109"/>
                    </a:ext>
                  </a:extLst>
                </a:gridCol>
                <a:gridCol w="1251281">
                  <a:extLst>
                    <a:ext uri="{9D8B030D-6E8A-4147-A177-3AD203B41FA5}">
                      <a16:colId xmlns:a16="http://schemas.microsoft.com/office/drawing/2014/main" val="1258962855"/>
                    </a:ext>
                  </a:extLst>
                </a:gridCol>
                <a:gridCol w="1254224">
                  <a:extLst>
                    <a:ext uri="{9D8B030D-6E8A-4147-A177-3AD203B41FA5}">
                      <a16:colId xmlns:a16="http://schemas.microsoft.com/office/drawing/2014/main" val="1899575133"/>
                    </a:ext>
                  </a:extLst>
                </a:gridCol>
                <a:gridCol w="1254224">
                  <a:extLst>
                    <a:ext uri="{9D8B030D-6E8A-4147-A177-3AD203B41FA5}">
                      <a16:colId xmlns:a16="http://schemas.microsoft.com/office/drawing/2014/main" val="3536015673"/>
                    </a:ext>
                  </a:extLst>
                </a:gridCol>
                <a:gridCol w="1254224">
                  <a:extLst>
                    <a:ext uri="{9D8B030D-6E8A-4147-A177-3AD203B41FA5}">
                      <a16:colId xmlns:a16="http://schemas.microsoft.com/office/drawing/2014/main" val="2105526905"/>
                    </a:ext>
                  </a:extLst>
                </a:gridCol>
                <a:gridCol w="1254224">
                  <a:extLst>
                    <a:ext uri="{9D8B030D-6E8A-4147-A177-3AD203B41FA5}">
                      <a16:colId xmlns:a16="http://schemas.microsoft.com/office/drawing/2014/main" val="3938469764"/>
                    </a:ext>
                  </a:extLst>
                </a:gridCol>
                <a:gridCol w="1254224">
                  <a:extLst>
                    <a:ext uri="{9D8B030D-6E8A-4147-A177-3AD203B41FA5}">
                      <a16:colId xmlns:a16="http://schemas.microsoft.com/office/drawing/2014/main" val="1786066480"/>
                    </a:ext>
                  </a:extLst>
                </a:gridCol>
                <a:gridCol w="1254224">
                  <a:extLst>
                    <a:ext uri="{9D8B030D-6E8A-4147-A177-3AD203B41FA5}">
                      <a16:colId xmlns:a16="http://schemas.microsoft.com/office/drawing/2014/main" val="2167096634"/>
                    </a:ext>
                  </a:extLst>
                </a:gridCol>
              </a:tblGrid>
              <a:tr h="336499">
                <a:tc>
                  <a:txBody>
                    <a:bodyPr/>
                    <a:lstStyle/>
                    <a:p>
                      <a:pPr algn="ctr"/>
                      <a:r>
                        <a:rPr lang="nb-NO" dirty="0"/>
                        <a:t>Uke</a:t>
                      </a:r>
                    </a:p>
                  </a:txBody>
                  <a:tcPr/>
                </a:tc>
                <a:tc>
                  <a:txBody>
                    <a:bodyPr/>
                    <a:lstStyle/>
                    <a:p>
                      <a:pPr algn="ctr"/>
                      <a:r>
                        <a:rPr lang="nb-NO" dirty="0"/>
                        <a:t>Mandag</a:t>
                      </a:r>
                    </a:p>
                  </a:txBody>
                  <a:tcPr/>
                </a:tc>
                <a:tc>
                  <a:txBody>
                    <a:bodyPr/>
                    <a:lstStyle/>
                    <a:p>
                      <a:pPr algn="ctr"/>
                      <a:r>
                        <a:rPr lang="nb-NO" dirty="0"/>
                        <a:t>Tirsdag</a:t>
                      </a:r>
                    </a:p>
                  </a:txBody>
                  <a:tcPr/>
                </a:tc>
                <a:tc>
                  <a:txBody>
                    <a:bodyPr/>
                    <a:lstStyle/>
                    <a:p>
                      <a:pPr algn="ctr"/>
                      <a:r>
                        <a:rPr lang="nb-NO" dirty="0"/>
                        <a:t>Onsdag</a:t>
                      </a:r>
                    </a:p>
                  </a:txBody>
                  <a:tcPr/>
                </a:tc>
                <a:tc>
                  <a:txBody>
                    <a:bodyPr/>
                    <a:lstStyle/>
                    <a:p>
                      <a:pPr algn="ctr"/>
                      <a:r>
                        <a:rPr lang="nb-NO" dirty="0"/>
                        <a:t>Torsdag</a:t>
                      </a:r>
                    </a:p>
                  </a:txBody>
                  <a:tcPr/>
                </a:tc>
                <a:tc>
                  <a:txBody>
                    <a:bodyPr/>
                    <a:lstStyle/>
                    <a:p>
                      <a:pPr algn="ctr"/>
                      <a:r>
                        <a:rPr lang="nb-NO" dirty="0"/>
                        <a:t>Fredag</a:t>
                      </a:r>
                    </a:p>
                  </a:txBody>
                  <a:tcPr/>
                </a:tc>
                <a:tc>
                  <a:txBody>
                    <a:bodyPr/>
                    <a:lstStyle/>
                    <a:p>
                      <a:pPr algn="ctr"/>
                      <a:r>
                        <a:rPr lang="nb-NO" dirty="0"/>
                        <a:t>Lørdag</a:t>
                      </a:r>
                    </a:p>
                  </a:txBody>
                  <a:tcPr/>
                </a:tc>
                <a:tc>
                  <a:txBody>
                    <a:bodyPr/>
                    <a:lstStyle/>
                    <a:p>
                      <a:pPr algn="ctr"/>
                      <a:r>
                        <a:rPr lang="nb-NO" dirty="0"/>
                        <a:t>Søndag</a:t>
                      </a:r>
                    </a:p>
                  </a:txBody>
                  <a:tcPr/>
                </a:tc>
                <a:extLst>
                  <a:ext uri="{0D108BD9-81ED-4DB2-BD59-A6C34878D82A}">
                    <a16:rowId xmlns:a16="http://schemas.microsoft.com/office/drawing/2014/main" val="465492142"/>
                  </a:ext>
                </a:extLst>
              </a:tr>
              <a:tr h="532790">
                <a:tc>
                  <a:txBody>
                    <a:bodyPr/>
                    <a:lstStyle/>
                    <a:p>
                      <a:pPr algn="ctr"/>
                      <a:r>
                        <a:rPr lang="nb-NO" b="1" dirty="0"/>
                        <a:t>22</a:t>
                      </a:r>
                    </a:p>
                  </a:txBody>
                  <a:tcPr/>
                </a:tc>
                <a:tc>
                  <a:txBody>
                    <a:bodyPr/>
                    <a:lstStyle/>
                    <a:p>
                      <a:endParaRPr lang="nb-NO" sz="1600" b="0" dirty="0">
                        <a:solidFill>
                          <a:schemeClr val="tx1"/>
                        </a:solidFill>
                      </a:endParaRPr>
                    </a:p>
                  </a:txBody>
                  <a:tcPr/>
                </a:tc>
                <a:tc>
                  <a:txBody>
                    <a:bodyPr/>
                    <a:lstStyle/>
                    <a:p>
                      <a:r>
                        <a:rPr lang="nb-NO" sz="1600" b="0" dirty="0">
                          <a:solidFill>
                            <a:schemeClr val="tx1"/>
                          </a:solidFill>
                        </a:rPr>
                        <a:t>1</a:t>
                      </a:r>
                    </a:p>
                  </a:txBody>
                  <a:tcPr/>
                </a:tc>
                <a:tc>
                  <a:txBody>
                    <a:bodyPr/>
                    <a:lstStyle/>
                    <a:p>
                      <a:r>
                        <a:rPr lang="nb-NO" sz="1600" b="0" dirty="0">
                          <a:solidFill>
                            <a:schemeClr val="tx1"/>
                          </a:solidFill>
                        </a:rPr>
                        <a:t>2</a:t>
                      </a:r>
                    </a:p>
                  </a:txBody>
                  <a:tcPr/>
                </a:tc>
                <a:tc>
                  <a:txBody>
                    <a:bodyPr/>
                    <a:lstStyle/>
                    <a:p>
                      <a:r>
                        <a:rPr lang="nb-NO" sz="1600" b="0" dirty="0">
                          <a:solidFill>
                            <a:schemeClr val="tx1"/>
                          </a:solidFill>
                        </a:rPr>
                        <a:t>3</a:t>
                      </a:r>
                    </a:p>
                  </a:txBody>
                  <a:tcPr/>
                </a:tc>
                <a:tc>
                  <a:txBody>
                    <a:bodyPr/>
                    <a:lstStyle/>
                    <a:p>
                      <a:r>
                        <a:rPr lang="nb-NO" sz="1600" b="0" dirty="0">
                          <a:solidFill>
                            <a:schemeClr val="tx1"/>
                          </a:solidFill>
                        </a:rPr>
                        <a:t>4</a:t>
                      </a:r>
                    </a:p>
                  </a:txBody>
                  <a:tcPr/>
                </a:tc>
                <a:tc>
                  <a:txBody>
                    <a:bodyPr/>
                    <a:lstStyle/>
                    <a:p>
                      <a:r>
                        <a:rPr lang="nb-NO" sz="1600" b="0" dirty="0">
                          <a:solidFill>
                            <a:schemeClr val="tx1"/>
                          </a:solidFill>
                        </a:rPr>
                        <a:t>5</a:t>
                      </a:r>
                    </a:p>
                    <a:p>
                      <a:endParaRPr lang="nb-NO" sz="1600" b="0" dirty="0">
                        <a:solidFill>
                          <a:schemeClr val="tx1"/>
                        </a:solidFill>
                      </a:endParaRPr>
                    </a:p>
                  </a:txBody>
                  <a:tcPr/>
                </a:tc>
                <a:tc>
                  <a:txBody>
                    <a:bodyPr/>
                    <a:lstStyle/>
                    <a:p>
                      <a:r>
                        <a:rPr lang="nb-NO" sz="1600" b="0" dirty="0">
                          <a:solidFill>
                            <a:schemeClr val="tx1"/>
                          </a:solidFill>
                        </a:rPr>
                        <a:t>6</a:t>
                      </a:r>
                    </a:p>
                  </a:txBody>
                  <a:tcPr/>
                </a:tc>
                <a:extLst>
                  <a:ext uri="{0D108BD9-81ED-4DB2-BD59-A6C34878D82A}">
                    <a16:rowId xmlns:a16="http://schemas.microsoft.com/office/drawing/2014/main" val="3833637709"/>
                  </a:ext>
                </a:extLst>
              </a:tr>
              <a:tr h="532790">
                <a:tc>
                  <a:txBody>
                    <a:bodyPr/>
                    <a:lstStyle/>
                    <a:p>
                      <a:pPr algn="ctr"/>
                      <a:r>
                        <a:rPr lang="nb-NO" b="1" dirty="0"/>
                        <a:t>23</a:t>
                      </a:r>
                    </a:p>
                  </a:txBody>
                  <a:tcPr/>
                </a:tc>
                <a:tc>
                  <a:txBody>
                    <a:bodyPr/>
                    <a:lstStyle/>
                    <a:p>
                      <a:r>
                        <a:rPr lang="nb-NO" sz="1600" b="0" dirty="0">
                          <a:solidFill>
                            <a:schemeClr val="tx1"/>
                          </a:solidFill>
                        </a:rPr>
                        <a:t>7</a:t>
                      </a:r>
                    </a:p>
                  </a:txBody>
                  <a:tcPr/>
                </a:tc>
                <a:tc>
                  <a:txBody>
                    <a:bodyPr/>
                    <a:lstStyle/>
                    <a:p>
                      <a:r>
                        <a:rPr lang="nb-NO" sz="1600" b="0" dirty="0">
                          <a:solidFill>
                            <a:schemeClr val="tx1"/>
                          </a:solidFill>
                        </a:rPr>
                        <a:t>8</a:t>
                      </a:r>
                    </a:p>
                    <a:p>
                      <a:r>
                        <a:rPr lang="nb-NO" sz="1000" b="0" dirty="0">
                          <a:solidFill>
                            <a:schemeClr val="tx1"/>
                          </a:solidFill>
                        </a:rPr>
                        <a:t>Sommerfest i regi av FAU </a:t>
                      </a:r>
                      <a:r>
                        <a:rPr lang="nb-NO" sz="1000" b="0" dirty="0" err="1">
                          <a:solidFill>
                            <a:schemeClr val="tx1"/>
                          </a:solidFill>
                        </a:rPr>
                        <a:t>kl</a:t>
                      </a:r>
                      <a:r>
                        <a:rPr lang="nb-NO" sz="1000" b="0">
                          <a:solidFill>
                            <a:schemeClr val="tx1"/>
                          </a:solidFill>
                        </a:rPr>
                        <a:t> 15-16.45</a:t>
                      </a:r>
                      <a:endParaRPr lang="nb-NO" sz="1000" b="0" dirty="0">
                        <a:solidFill>
                          <a:schemeClr val="tx1"/>
                        </a:solidFill>
                      </a:endParaRPr>
                    </a:p>
                  </a:txBody>
                  <a:tcPr/>
                </a:tc>
                <a:tc>
                  <a:txBody>
                    <a:bodyPr/>
                    <a:lstStyle/>
                    <a:p>
                      <a:r>
                        <a:rPr lang="nb-NO" sz="1600" b="0" dirty="0">
                          <a:solidFill>
                            <a:schemeClr val="tx1"/>
                          </a:solidFill>
                        </a:rPr>
                        <a:t>9</a:t>
                      </a:r>
                    </a:p>
                  </a:txBody>
                  <a:tcPr/>
                </a:tc>
                <a:tc>
                  <a:txBody>
                    <a:bodyPr/>
                    <a:lstStyle/>
                    <a:p>
                      <a:r>
                        <a:rPr lang="nb-NO" sz="1600" b="0" dirty="0">
                          <a:solidFill>
                            <a:schemeClr val="tx1"/>
                          </a:solidFill>
                        </a:rPr>
                        <a:t>10</a:t>
                      </a:r>
                    </a:p>
                  </a:txBody>
                  <a:tcPr/>
                </a:tc>
                <a:tc>
                  <a:txBody>
                    <a:bodyPr/>
                    <a:lstStyle/>
                    <a:p>
                      <a:r>
                        <a:rPr lang="nb-NO" sz="1600" b="0" dirty="0">
                          <a:solidFill>
                            <a:schemeClr val="tx1"/>
                          </a:solidFill>
                        </a:rPr>
                        <a:t>11</a:t>
                      </a:r>
                    </a:p>
                  </a:txBody>
                  <a:tcPr/>
                </a:tc>
                <a:tc>
                  <a:txBody>
                    <a:bodyPr/>
                    <a:lstStyle/>
                    <a:p>
                      <a:r>
                        <a:rPr lang="nb-NO" sz="1600" b="0" dirty="0">
                          <a:solidFill>
                            <a:schemeClr val="tx1"/>
                          </a:solidFill>
                        </a:rPr>
                        <a:t>12</a:t>
                      </a:r>
                    </a:p>
                    <a:p>
                      <a:endParaRPr lang="nb-NO" sz="1600" b="0" dirty="0">
                        <a:solidFill>
                          <a:schemeClr val="tx1"/>
                        </a:solidFill>
                      </a:endParaRPr>
                    </a:p>
                  </a:txBody>
                  <a:tcPr/>
                </a:tc>
                <a:tc>
                  <a:txBody>
                    <a:bodyPr/>
                    <a:lstStyle/>
                    <a:p>
                      <a:r>
                        <a:rPr lang="nb-NO" sz="1600" b="0" dirty="0">
                          <a:solidFill>
                            <a:schemeClr val="tx1"/>
                          </a:solidFill>
                        </a:rPr>
                        <a:t>13</a:t>
                      </a:r>
                    </a:p>
                  </a:txBody>
                  <a:tcPr/>
                </a:tc>
                <a:extLst>
                  <a:ext uri="{0D108BD9-81ED-4DB2-BD59-A6C34878D82A}">
                    <a16:rowId xmlns:a16="http://schemas.microsoft.com/office/drawing/2014/main" val="3041395140"/>
                  </a:ext>
                </a:extLst>
              </a:tr>
              <a:tr h="841248">
                <a:tc>
                  <a:txBody>
                    <a:bodyPr/>
                    <a:lstStyle/>
                    <a:p>
                      <a:pPr algn="ctr"/>
                      <a:r>
                        <a:rPr lang="nb-NO" b="1" dirty="0"/>
                        <a:t>24</a:t>
                      </a:r>
                    </a:p>
                  </a:txBody>
                  <a:tcPr/>
                </a:tc>
                <a:tc>
                  <a:txBody>
                    <a:bodyPr/>
                    <a:lstStyle/>
                    <a:p>
                      <a:r>
                        <a:rPr lang="nb-NO" sz="1600" b="0" dirty="0">
                          <a:solidFill>
                            <a:schemeClr val="tx1"/>
                          </a:solidFill>
                        </a:rPr>
                        <a:t>14</a:t>
                      </a:r>
                    </a:p>
                  </a:txBody>
                  <a:tcPr/>
                </a:tc>
                <a:tc>
                  <a:txBody>
                    <a:bodyPr/>
                    <a:lstStyle/>
                    <a:p>
                      <a:r>
                        <a:rPr lang="nb-NO" sz="1600" b="0" dirty="0">
                          <a:solidFill>
                            <a:schemeClr val="tx1"/>
                          </a:solidFill>
                        </a:rPr>
                        <a:t>15</a:t>
                      </a:r>
                    </a:p>
                  </a:txBody>
                  <a:tcPr/>
                </a:tc>
                <a:tc>
                  <a:txBody>
                    <a:bodyPr/>
                    <a:lstStyle/>
                    <a:p>
                      <a:r>
                        <a:rPr lang="nb-NO" sz="1600" b="0" dirty="0">
                          <a:solidFill>
                            <a:schemeClr val="tx1"/>
                          </a:solidFill>
                        </a:rPr>
                        <a:t>16</a:t>
                      </a:r>
                    </a:p>
                  </a:txBody>
                  <a:tcPr/>
                </a:tc>
                <a:tc>
                  <a:txBody>
                    <a:bodyPr/>
                    <a:lstStyle/>
                    <a:p>
                      <a:r>
                        <a:rPr lang="nb-NO" sz="1600" b="0" dirty="0">
                          <a:solidFill>
                            <a:schemeClr val="tx1"/>
                          </a:solidFill>
                        </a:rPr>
                        <a:t>17</a:t>
                      </a:r>
                    </a:p>
                  </a:txBody>
                  <a:tcPr/>
                </a:tc>
                <a:tc>
                  <a:txBody>
                    <a:bodyPr/>
                    <a:lstStyle/>
                    <a:p>
                      <a:r>
                        <a:rPr lang="nb-NO" sz="1600" b="0" dirty="0">
                          <a:solidFill>
                            <a:schemeClr val="tx1"/>
                          </a:solidFill>
                        </a:rPr>
                        <a:t>18</a:t>
                      </a:r>
                    </a:p>
                  </a:txBody>
                  <a:tcPr/>
                </a:tc>
                <a:tc>
                  <a:txBody>
                    <a:bodyPr/>
                    <a:lstStyle/>
                    <a:p>
                      <a:r>
                        <a:rPr lang="nb-NO" sz="1600" b="0" dirty="0">
                          <a:solidFill>
                            <a:schemeClr val="tx1"/>
                          </a:solidFill>
                        </a:rPr>
                        <a:t>19</a:t>
                      </a:r>
                    </a:p>
                  </a:txBody>
                  <a:tcPr/>
                </a:tc>
                <a:tc>
                  <a:txBody>
                    <a:bodyPr/>
                    <a:lstStyle/>
                    <a:p>
                      <a:r>
                        <a:rPr lang="nb-NO" sz="1600" b="0" dirty="0">
                          <a:solidFill>
                            <a:schemeClr val="tx1"/>
                          </a:solidFill>
                        </a:rPr>
                        <a:t>20</a:t>
                      </a:r>
                    </a:p>
                  </a:txBody>
                  <a:tcPr/>
                </a:tc>
                <a:extLst>
                  <a:ext uri="{0D108BD9-81ED-4DB2-BD59-A6C34878D82A}">
                    <a16:rowId xmlns:a16="http://schemas.microsoft.com/office/drawing/2014/main" val="3483057926"/>
                  </a:ext>
                </a:extLst>
              </a:tr>
              <a:tr h="841248">
                <a:tc>
                  <a:txBody>
                    <a:bodyPr/>
                    <a:lstStyle/>
                    <a:p>
                      <a:pPr algn="ctr"/>
                      <a:r>
                        <a:rPr lang="nb-NO" b="1" dirty="0"/>
                        <a:t>25</a:t>
                      </a:r>
                    </a:p>
                    <a:p>
                      <a:pPr marL="0" marR="0" lvl="0" indent="0" algn="ctr" defTabSz="457200" rtl="0" eaLnBrk="1" fontAlgn="auto" latinLnBrk="0" hangingPunct="1">
                        <a:lnSpc>
                          <a:spcPct val="100000"/>
                        </a:lnSpc>
                        <a:spcBef>
                          <a:spcPts val="0"/>
                        </a:spcBef>
                        <a:spcAft>
                          <a:spcPts val="0"/>
                        </a:spcAft>
                        <a:buClrTx/>
                        <a:buSzTx/>
                        <a:buFontTx/>
                        <a:buNone/>
                        <a:tabLst/>
                        <a:defRPr/>
                      </a:pPr>
                      <a:r>
                        <a:rPr lang="nb-NO" sz="1200" b="1" dirty="0"/>
                        <a:t>Overgangs-uker</a:t>
                      </a:r>
                    </a:p>
                  </a:txBody>
                  <a:tcPr/>
                </a:tc>
                <a:tc>
                  <a:txBody>
                    <a:bodyPr/>
                    <a:lstStyle/>
                    <a:p>
                      <a:r>
                        <a:rPr lang="nb-NO" sz="1600" b="0" dirty="0">
                          <a:solidFill>
                            <a:schemeClr val="tx1"/>
                          </a:solidFill>
                        </a:rPr>
                        <a:t>21</a:t>
                      </a:r>
                    </a:p>
                  </a:txBody>
                  <a:tcPr/>
                </a:tc>
                <a:tc>
                  <a:txBody>
                    <a:bodyPr/>
                    <a:lstStyle/>
                    <a:p>
                      <a:r>
                        <a:rPr lang="nb-NO" sz="1600" b="0" dirty="0">
                          <a:solidFill>
                            <a:schemeClr val="tx1"/>
                          </a:solidFill>
                        </a:rPr>
                        <a:t>22</a:t>
                      </a:r>
                    </a:p>
                  </a:txBody>
                  <a:tcPr/>
                </a:tc>
                <a:tc>
                  <a:txBody>
                    <a:bodyPr/>
                    <a:lstStyle/>
                    <a:p>
                      <a:r>
                        <a:rPr lang="nb-NO" sz="1600" b="0" dirty="0">
                          <a:solidFill>
                            <a:schemeClr val="tx1"/>
                          </a:solidFill>
                        </a:rPr>
                        <a:t>23</a:t>
                      </a:r>
                    </a:p>
                  </a:txBody>
                  <a:tcPr/>
                </a:tc>
                <a:tc>
                  <a:txBody>
                    <a:bodyPr/>
                    <a:lstStyle/>
                    <a:p>
                      <a:r>
                        <a:rPr lang="nb-NO" sz="1600" b="0" dirty="0">
                          <a:solidFill>
                            <a:schemeClr val="tx1"/>
                          </a:solidFill>
                        </a:rPr>
                        <a:t>24</a:t>
                      </a:r>
                    </a:p>
                  </a:txBody>
                  <a:tcPr/>
                </a:tc>
                <a:tc>
                  <a:txBody>
                    <a:bodyPr/>
                    <a:lstStyle/>
                    <a:p>
                      <a:r>
                        <a:rPr lang="nb-NO" sz="1600" b="0" dirty="0">
                          <a:solidFill>
                            <a:schemeClr val="tx1"/>
                          </a:solidFill>
                        </a:rPr>
                        <a:t>25</a:t>
                      </a:r>
                    </a:p>
                  </a:txBody>
                  <a:tcPr/>
                </a:tc>
                <a:tc>
                  <a:txBody>
                    <a:bodyPr/>
                    <a:lstStyle/>
                    <a:p>
                      <a:r>
                        <a:rPr lang="nb-NO" sz="1600" b="0" dirty="0">
                          <a:solidFill>
                            <a:schemeClr val="tx1"/>
                          </a:solidFill>
                        </a:rPr>
                        <a:t>26</a:t>
                      </a:r>
                    </a:p>
                  </a:txBody>
                  <a:tcPr/>
                </a:tc>
                <a:tc>
                  <a:txBody>
                    <a:bodyPr/>
                    <a:lstStyle/>
                    <a:p>
                      <a:r>
                        <a:rPr lang="nb-NO" sz="1600" b="0" dirty="0">
                          <a:solidFill>
                            <a:schemeClr val="tx1"/>
                          </a:solidFill>
                        </a:rPr>
                        <a:t>27</a:t>
                      </a:r>
                    </a:p>
                  </a:txBody>
                  <a:tcPr/>
                </a:tc>
                <a:extLst>
                  <a:ext uri="{0D108BD9-81ED-4DB2-BD59-A6C34878D82A}">
                    <a16:rowId xmlns:a16="http://schemas.microsoft.com/office/drawing/2014/main" val="357863816"/>
                  </a:ext>
                </a:extLst>
              </a:tr>
              <a:tr h="841248">
                <a:tc>
                  <a:txBody>
                    <a:bodyPr/>
                    <a:lstStyle/>
                    <a:p>
                      <a:pPr algn="ctr"/>
                      <a:r>
                        <a:rPr lang="nb-NO" b="1" dirty="0"/>
                        <a:t>26</a:t>
                      </a:r>
                    </a:p>
                    <a:p>
                      <a:pPr marL="0" marR="0" lvl="0" indent="0" algn="ctr" defTabSz="457200" rtl="0" eaLnBrk="1" fontAlgn="auto" latinLnBrk="0" hangingPunct="1">
                        <a:lnSpc>
                          <a:spcPct val="100000"/>
                        </a:lnSpc>
                        <a:spcBef>
                          <a:spcPts val="0"/>
                        </a:spcBef>
                        <a:spcAft>
                          <a:spcPts val="0"/>
                        </a:spcAft>
                        <a:buClrTx/>
                        <a:buSzTx/>
                        <a:buFontTx/>
                        <a:buNone/>
                        <a:tabLst/>
                        <a:defRPr/>
                      </a:pPr>
                      <a:r>
                        <a:rPr lang="nb-NO" sz="1200" b="1" dirty="0"/>
                        <a:t>Overgangs-uker</a:t>
                      </a:r>
                    </a:p>
                  </a:txBody>
                  <a:tcPr/>
                </a:tc>
                <a:tc>
                  <a:txBody>
                    <a:bodyPr/>
                    <a:lstStyle/>
                    <a:p>
                      <a:r>
                        <a:rPr lang="nb-NO" sz="1600" b="0" dirty="0">
                          <a:solidFill>
                            <a:schemeClr val="tx1"/>
                          </a:solidFill>
                        </a:rPr>
                        <a:t>28</a:t>
                      </a:r>
                    </a:p>
                  </a:txBody>
                  <a:tcPr/>
                </a:tc>
                <a:tc>
                  <a:txBody>
                    <a:bodyPr/>
                    <a:lstStyle/>
                    <a:p>
                      <a:r>
                        <a:rPr lang="nb-NO" sz="1600" b="0" dirty="0">
                          <a:solidFill>
                            <a:schemeClr val="tx1"/>
                          </a:solidFill>
                        </a:rPr>
                        <a:t>29</a:t>
                      </a:r>
                    </a:p>
                  </a:txBody>
                  <a:tcPr/>
                </a:tc>
                <a:tc>
                  <a:txBody>
                    <a:bodyPr/>
                    <a:lstStyle/>
                    <a:p>
                      <a:r>
                        <a:rPr lang="nb-NO" sz="1600" b="0" dirty="0">
                          <a:solidFill>
                            <a:schemeClr val="tx1"/>
                          </a:solidFill>
                        </a:rPr>
                        <a:t>30</a:t>
                      </a:r>
                    </a:p>
                  </a:txBody>
                  <a:tcPr/>
                </a:tc>
                <a:tc>
                  <a:txBody>
                    <a:bodyPr/>
                    <a:lstStyle/>
                    <a:p>
                      <a:endParaRPr lang="nb-NO" sz="1600" b="0" dirty="0">
                        <a:solidFill>
                          <a:schemeClr val="tx1"/>
                        </a:solidFill>
                      </a:endParaRPr>
                    </a:p>
                  </a:txBody>
                  <a:tcPr/>
                </a:tc>
                <a:tc>
                  <a:txBody>
                    <a:bodyPr/>
                    <a:lstStyle/>
                    <a:p>
                      <a:endParaRPr lang="nb-NO" sz="1600" b="0" dirty="0">
                        <a:solidFill>
                          <a:schemeClr val="tx1"/>
                        </a:solidFill>
                      </a:endParaRPr>
                    </a:p>
                  </a:txBody>
                  <a:tcPr/>
                </a:tc>
                <a:tc>
                  <a:txBody>
                    <a:bodyPr/>
                    <a:lstStyle/>
                    <a:p>
                      <a:endParaRPr lang="nb-NO" sz="1600" b="0" dirty="0">
                        <a:solidFill>
                          <a:schemeClr val="tx1"/>
                        </a:solidFill>
                      </a:endParaRPr>
                    </a:p>
                  </a:txBody>
                  <a:tcPr/>
                </a:tc>
                <a:tc>
                  <a:txBody>
                    <a:bodyPr/>
                    <a:lstStyle/>
                    <a:p>
                      <a:endParaRPr lang="nb-NO" sz="1600" b="0" dirty="0">
                        <a:solidFill>
                          <a:schemeClr val="tx1"/>
                        </a:solidFill>
                      </a:endParaRPr>
                    </a:p>
                  </a:txBody>
                  <a:tcPr/>
                </a:tc>
                <a:extLst>
                  <a:ext uri="{0D108BD9-81ED-4DB2-BD59-A6C34878D82A}">
                    <a16:rowId xmlns:a16="http://schemas.microsoft.com/office/drawing/2014/main" val="3343822285"/>
                  </a:ext>
                </a:extLst>
              </a:tr>
              <a:tr h="0">
                <a:tc>
                  <a:txBody>
                    <a:bodyPr/>
                    <a:lstStyle/>
                    <a:p>
                      <a:pPr algn="ctr"/>
                      <a:endParaRPr lang="nb-NO" sz="1200" b="1" dirty="0"/>
                    </a:p>
                  </a:txBody>
                  <a:tcPr/>
                </a:tc>
                <a:tc>
                  <a:txBody>
                    <a:bodyPr/>
                    <a:lstStyle/>
                    <a:p>
                      <a:endParaRPr lang="nb-NO" dirty="0"/>
                    </a:p>
                  </a:txBody>
                  <a:tcPr/>
                </a:tc>
                <a:tc>
                  <a:txBody>
                    <a:bodyPr/>
                    <a:lstStyle/>
                    <a:p>
                      <a:endParaRPr lang="nb-NO" dirty="0"/>
                    </a:p>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tc>
                  <a:txBody>
                    <a:bodyPr/>
                    <a:lstStyle/>
                    <a:p>
                      <a:endParaRPr lang="nb-NO" dirty="0"/>
                    </a:p>
                  </a:txBody>
                  <a:tcPr/>
                </a:tc>
                <a:extLst>
                  <a:ext uri="{0D108BD9-81ED-4DB2-BD59-A6C34878D82A}">
                    <a16:rowId xmlns:a16="http://schemas.microsoft.com/office/drawing/2014/main" val="1170849493"/>
                  </a:ext>
                </a:extLst>
              </a:tr>
            </a:tbl>
          </a:graphicData>
        </a:graphic>
      </p:graphicFrame>
      <p:sp>
        <p:nvSpPr>
          <p:cNvPr id="3" name="Plassholder for lysbildenummer 2">
            <a:extLst>
              <a:ext uri="{FF2B5EF4-FFF2-40B4-BE49-F238E27FC236}">
                <a16:creationId xmlns:a16="http://schemas.microsoft.com/office/drawing/2014/main" id="{FF6081CE-409C-2646-ACBB-53476466B82F}"/>
              </a:ext>
            </a:extLst>
          </p:cNvPr>
          <p:cNvSpPr>
            <a:spLocks noGrp="1"/>
          </p:cNvSpPr>
          <p:nvPr>
            <p:ph type="sldNum" sz="quarter" idx="12"/>
          </p:nvPr>
        </p:nvSpPr>
        <p:spPr/>
        <p:txBody>
          <a:bodyPr/>
          <a:lstStyle/>
          <a:p>
            <a:fld id="{51845F5A-061D-4825-9AE9-D7794091C6CF}" type="slidenum">
              <a:rPr lang="en-US" smtClean="0"/>
              <a:t>24</a:t>
            </a:fld>
            <a:endParaRPr lang="en-US"/>
          </a:p>
        </p:txBody>
      </p:sp>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159974"/>
            <a:ext cx="1259298" cy="1679064"/>
          </a:xfrm>
          <a:prstGeom prst="rect">
            <a:avLst/>
          </a:prstGeom>
        </p:spPr>
      </p:pic>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6171" y="242837"/>
            <a:ext cx="1197151" cy="1596201"/>
          </a:xfrm>
          <a:prstGeom prst="rect">
            <a:avLst/>
          </a:prstGeom>
        </p:spPr>
      </p:pic>
      <p:pic>
        <p:nvPicPr>
          <p:cNvPr id="7" name="Bild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352675" y="113431"/>
            <a:ext cx="1329113" cy="1772150"/>
          </a:xfrm>
          <a:prstGeom prst="rect">
            <a:avLst/>
          </a:prstGeom>
        </p:spPr>
      </p:pic>
      <p:pic>
        <p:nvPicPr>
          <p:cNvPr id="8" name="Bild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08330" y="203488"/>
            <a:ext cx="1265672" cy="1687561"/>
          </a:xfrm>
          <a:prstGeom prst="rect">
            <a:avLst/>
          </a:prstGeom>
        </p:spPr>
      </p:pic>
      <p:pic>
        <p:nvPicPr>
          <p:cNvPr id="9" name="Bild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686775" y="242836"/>
            <a:ext cx="1236115" cy="1648153"/>
          </a:xfrm>
          <a:prstGeom prst="rect">
            <a:avLst/>
          </a:prstGeom>
        </p:spPr>
      </p:pic>
    </p:spTree>
    <p:extLst>
      <p:ext uri="{BB962C8B-B14F-4D97-AF65-F5344CB8AC3E}">
        <p14:creationId xmlns:p14="http://schemas.microsoft.com/office/powerpoint/2010/main" val="2498038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9AA6012-AB70-3A46-A17F-06BB6A457C92}"/>
              </a:ext>
            </a:extLst>
          </p:cNvPr>
          <p:cNvSpPr>
            <a:spLocks noGrp="1"/>
          </p:cNvSpPr>
          <p:nvPr>
            <p:ph type="title"/>
          </p:nvPr>
        </p:nvSpPr>
        <p:spPr>
          <a:xfrm>
            <a:off x="704159" y="63163"/>
            <a:ext cx="5799194" cy="1067215"/>
          </a:xfrm>
        </p:spPr>
        <p:txBody>
          <a:bodyPr>
            <a:normAutofit/>
          </a:bodyPr>
          <a:lstStyle/>
          <a:p>
            <a:r>
              <a:rPr lang="nb-NO" b="1" dirty="0"/>
              <a:t>Progresjon i barnehagen</a:t>
            </a:r>
          </a:p>
        </p:txBody>
      </p:sp>
      <p:sp>
        <p:nvSpPr>
          <p:cNvPr id="3" name="Plassholder for innhold 2">
            <a:extLst>
              <a:ext uri="{FF2B5EF4-FFF2-40B4-BE49-F238E27FC236}">
                <a16:creationId xmlns:a16="http://schemas.microsoft.com/office/drawing/2014/main" id="{416D3667-2E4E-634A-A424-402AEFB12FA9}"/>
              </a:ext>
            </a:extLst>
          </p:cNvPr>
          <p:cNvSpPr>
            <a:spLocks noGrp="1"/>
          </p:cNvSpPr>
          <p:nvPr>
            <p:ph idx="1"/>
          </p:nvPr>
        </p:nvSpPr>
        <p:spPr>
          <a:xfrm>
            <a:off x="167926" y="996095"/>
            <a:ext cx="5799194" cy="3553581"/>
          </a:xfrm>
        </p:spPr>
        <p:txBody>
          <a:bodyPr>
            <a:normAutofit fontScale="92500"/>
          </a:bodyPr>
          <a:lstStyle/>
          <a:p>
            <a:pPr marL="0" indent="0">
              <a:lnSpc>
                <a:spcPct val="150000"/>
              </a:lnSpc>
              <a:buNone/>
            </a:pPr>
            <a:r>
              <a:rPr lang="nb-NO" altLang="nb-NO" sz="1200" dirty="0"/>
              <a:t>Progresjon i barnehagen innebærer at alle barn skal utvikle seg, lære og oppleve framgang … barn skal få utfordringer tilpasset sine erfaringer, interesser, kunnskaper og ferdigheter. (Rammeplanen, </a:t>
            </a:r>
            <a:r>
              <a:rPr lang="nb-NO" altLang="nb-NO" sz="1200" dirty="0" err="1"/>
              <a:t>kap</a:t>
            </a:r>
            <a:r>
              <a:rPr lang="nb-NO" altLang="nb-NO" sz="1200" dirty="0"/>
              <a:t> 8).</a:t>
            </a:r>
          </a:p>
          <a:p>
            <a:pPr marL="0" indent="0">
              <a:lnSpc>
                <a:spcPct val="150000"/>
              </a:lnSpc>
              <a:buNone/>
            </a:pPr>
            <a:r>
              <a:rPr lang="nb-NO" altLang="nb-NO" sz="1200" dirty="0"/>
              <a:t>  </a:t>
            </a:r>
          </a:p>
          <a:p>
            <a:pPr marL="0" indent="0">
              <a:lnSpc>
                <a:spcPct val="150000"/>
              </a:lnSpc>
              <a:buNone/>
            </a:pPr>
            <a:r>
              <a:rPr lang="nb-NO" altLang="nb-NO" sz="1200" dirty="0"/>
              <a:t>I barnehagen vår skal vi:</a:t>
            </a:r>
          </a:p>
          <a:p>
            <a:pPr>
              <a:lnSpc>
                <a:spcPct val="150000"/>
              </a:lnSpc>
            </a:pPr>
            <a:r>
              <a:rPr lang="nb-NO" altLang="nb-NO" sz="1200" dirty="0"/>
              <a:t>Oppdage, følge opp og utvide det barna allerede er opptatt av.</a:t>
            </a:r>
          </a:p>
          <a:p>
            <a:pPr>
              <a:lnSpc>
                <a:spcPct val="150000"/>
              </a:lnSpc>
            </a:pPr>
            <a:r>
              <a:rPr lang="nb-NO" altLang="nb-NO" sz="1200" dirty="0"/>
              <a:t>Bidra til at barna får mestringsopplevelser og samtidig har noe å strekke seg etter.</a:t>
            </a:r>
          </a:p>
          <a:p>
            <a:pPr>
              <a:lnSpc>
                <a:spcPct val="150000"/>
              </a:lnSpc>
            </a:pPr>
            <a:r>
              <a:rPr lang="nb-NO" altLang="nb-NO" sz="1200" dirty="0"/>
              <a:t>Planlegge og tilrettelegge for progresjon i barnehagens innhold for alle barn.</a:t>
            </a:r>
          </a:p>
          <a:p>
            <a:pPr>
              <a:lnSpc>
                <a:spcPct val="150000"/>
              </a:lnSpc>
            </a:pPr>
            <a:endParaRPr lang="nb-NO" altLang="nb-NO" sz="1200" dirty="0"/>
          </a:p>
          <a:p>
            <a:pPr marL="0" indent="0">
              <a:lnSpc>
                <a:spcPct val="150000"/>
              </a:lnSpc>
              <a:buNone/>
            </a:pPr>
            <a:r>
              <a:rPr lang="nb-NO" altLang="nb-NO" sz="1200" dirty="0"/>
              <a:t>Eksempel på et tema innen progresjon i vår barnehage innenfor tema friluft er:</a:t>
            </a:r>
          </a:p>
          <a:p>
            <a:pPr marL="0" indent="0">
              <a:lnSpc>
                <a:spcPct val="90000"/>
              </a:lnSpc>
              <a:buNone/>
            </a:pPr>
            <a:endParaRPr lang="nb-NO" altLang="nb-NO" sz="1100" dirty="0"/>
          </a:p>
          <a:p>
            <a:pPr marL="0" indent="0">
              <a:lnSpc>
                <a:spcPct val="90000"/>
              </a:lnSpc>
              <a:buNone/>
            </a:pPr>
            <a:endParaRPr lang="nb-NO" altLang="nb-NO" sz="1100" dirty="0"/>
          </a:p>
          <a:p>
            <a:pPr marL="0" indent="0">
              <a:lnSpc>
                <a:spcPct val="90000"/>
              </a:lnSpc>
              <a:buNone/>
            </a:pPr>
            <a:endParaRPr lang="nb-NO" sz="1100" dirty="0"/>
          </a:p>
        </p:txBody>
      </p:sp>
      <p:sp>
        <p:nvSpPr>
          <p:cNvPr id="7" name="Plassholder for lysbildenummer 6">
            <a:extLst>
              <a:ext uri="{FF2B5EF4-FFF2-40B4-BE49-F238E27FC236}">
                <a16:creationId xmlns:a16="http://schemas.microsoft.com/office/drawing/2014/main" id="{F25ABDEF-A39C-434D-9F16-CAF052DEEB0C}"/>
              </a:ext>
            </a:extLst>
          </p:cNvPr>
          <p:cNvSpPr>
            <a:spLocks noGrp="1"/>
          </p:cNvSpPr>
          <p:nvPr>
            <p:ph type="sldNum" sz="quarter" idx="12"/>
          </p:nvPr>
        </p:nvSpPr>
        <p:spPr/>
        <p:txBody>
          <a:bodyPr/>
          <a:lstStyle/>
          <a:p>
            <a:fld id="{51845F5A-061D-4825-9AE9-D7794091C6CF}" type="slidenum">
              <a:rPr lang="en-US" smtClean="0"/>
              <a:t>25</a:t>
            </a:fld>
            <a:endParaRPr lang="en-US"/>
          </a:p>
        </p:txBody>
      </p:sp>
      <p:sp>
        <p:nvSpPr>
          <p:cNvPr id="4" name="TekstSylinder 3">
            <a:extLst>
              <a:ext uri="{FF2B5EF4-FFF2-40B4-BE49-F238E27FC236}">
                <a16:creationId xmlns:a16="http://schemas.microsoft.com/office/drawing/2014/main" id="{AE2FC914-1825-424B-9E17-C31C54241EC4}"/>
              </a:ext>
            </a:extLst>
          </p:cNvPr>
          <p:cNvSpPr txBox="1"/>
          <p:nvPr/>
        </p:nvSpPr>
        <p:spPr>
          <a:xfrm>
            <a:off x="331564" y="4549676"/>
            <a:ext cx="3943661" cy="1738938"/>
          </a:xfrm>
          <a:prstGeom prst="rect">
            <a:avLst/>
          </a:prstGeom>
          <a:noFill/>
        </p:spPr>
        <p:txBody>
          <a:bodyPr wrap="square" rtlCol="0">
            <a:spAutoFit/>
          </a:bodyPr>
          <a:lstStyle/>
          <a:p>
            <a:pPr>
              <a:spcAft>
                <a:spcPts val="600"/>
              </a:spcAft>
              <a:defRPr/>
            </a:pPr>
            <a:r>
              <a:rPr lang="nb-NO" sz="1100" b="1" dirty="0"/>
              <a:t>1-2 år:</a:t>
            </a:r>
          </a:p>
          <a:p>
            <a:pPr>
              <a:spcAft>
                <a:spcPts val="600"/>
              </a:spcAft>
              <a:defRPr/>
            </a:pPr>
            <a:endParaRPr lang="nb-NO" sz="1100" dirty="0"/>
          </a:p>
          <a:p>
            <a:pPr marL="171450" indent="-171450">
              <a:spcAft>
                <a:spcPts val="600"/>
              </a:spcAft>
              <a:buFontTx/>
              <a:buChar char="-"/>
              <a:defRPr/>
            </a:pPr>
            <a:r>
              <a:rPr lang="nb-NO" sz="1100" dirty="0"/>
              <a:t>Erfaringer med de ulike årstidene og værtypene.</a:t>
            </a:r>
          </a:p>
          <a:p>
            <a:pPr marL="171450" indent="-171450">
              <a:spcAft>
                <a:spcPts val="600"/>
              </a:spcAft>
              <a:buFontTx/>
              <a:buChar char="-"/>
              <a:defRPr/>
            </a:pPr>
            <a:r>
              <a:rPr lang="nb-NO" sz="1100" dirty="0"/>
              <a:t>Opplevelse av nærmiljøet</a:t>
            </a:r>
          </a:p>
          <a:p>
            <a:pPr marL="171450" indent="-171450">
              <a:spcAft>
                <a:spcPts val="600"/>
              </a:spcAft>
              <a:buFontTx/>
              <a:buChar char="-"/>
              <a:defRPr/>
            </a:pPr>
            <a:r>
              <a:rPr lang="nb-NO" sz="1100" dirty="0"/>
              <a:t>Stimulere kroppsbeherskelse og styrke det motoriske</a:t>
            </a:r>
          </a:p>
          <a:p>
            <a:pPr marL="171450" indent="-171450">
              <a:spcAft>
                <a:spcPts val="600"/>
              </a:spcAft>
              <a:buFontTx/>
              <a:buChar char="-"/>
              <a:defRPr/>
            </a:pPr>
            <a:r>
              <a:rPr lang="nb-NO" sz="1100" dirty="0"/>
              <a:t>Tur glede</a:t>
            </a:r>
          </a:p>
          <a:p>
            <a:pPr>
              <a:spcAft>
                <a:spcPts val="600"/>
              </a:spcAft>
            </a:pPr>
            <a:endParaRPr lang="nb-NO" sz="1100" dirty="0"/>
          </a:p>
        </p:txBody>
      </p:sp>
      <p:sp>
        <p:nvSpPr>
          <p:cNvPr id="5" name="TekstSylinder 4">
            <a:extLst>
              <a:ext uri="{FF2B5EF4-FFF2-40B4-BE49-F238E27FC236}">
                <a16:creationId xmlns:a16="http://schemas.microsoft.com/office/drawing/2014/main" id="{22C9BB77-DE1A-A040-8C84-EEAD7D1B4394}"/>
              </a:ext>
            </a:extLst>
          </p:cNvPr>
          <p:cNvSpPr txBox="1"/>
          <p:nvPr/>
        </p:nvSpPr>
        <p:spPr>
          <a:xfrm>
            <a:off x="4543854" y="4549676"/>
            <a:ext cx="3132946" cy="2246769"/>
          </a:xfrm>
          <a:prstGeom prst="rect">
            <a:avLst/>
          </a:prstGeom>
          <a:noFill/>
        </p:spPr>
        <p:txBody>
          <a:bodyPr wrap="square" rtlCol="0">
            <a:spAutoFit/>
          </a:bodyPr>
          <a:lstStyle/>
          <a:p>
            <a:pPr>
              <a:spcAft>
                <a:spcPts val="600"/>
              </a:spcAft>
              <a:defRPr/>
            </a:pPr>
            <a:r>
              <a:rPr lang="nb-NO" sz="1100" b="1" dirty="0"/>
              <a:t>3-4 år:</a:t>
            </a:r>
          </a:p>
          <a:p>
            <a:pPr>
              <a:spcAft>
                <a:spcPts val="600"/>
              </a:spcAft>
              <a:defRPr/>
            </a:pPr>
            <a:endParaRPr lang="nb-NO" sz="1100" dirty="0"/>
          </a:p>
          <a:p>
            <a:pPr marL="171450" indent="-171450">
              <a:spcAft>
                <a:spcPts val="600"/>
              </a:spcAft>
              <a:buFontTx/>
              <a:buChar char="-"/>
              <a:defRPr/>
            </a:pPr>
            <a:r>
              <a:rPr lang="nb-NO" sz="1100" dirty="0"/>
              <a:t>Utvide sanseopplevelsene av vann, snø og føle på de ulike værtypene (hva skal vi kle på oss)</a:t>
            </a:r>
          </a:p>
          <a:p>
            <a:pPr marL="171450" indent="-171450">
              <a:spcAft>
                <a:spcPts val="600"/>
              </a:spcAft>
              <a:buFontTx/>
              <a:buChar char="-"/>
              <a:defRPr/>
            </a:pPr>
            <a:r>
              <a:rPr lang="nb-NO" sz="1100" dirty="0"/>
              <a:t>Oppleve og iaktta utelivet</a:t>
            </a:r>
          </a:p>
          <a:p>
            <a:pPr marL="171450" indent="-171450">
              <a:spcAft>
                <a:spcPts val="600"/>
              </a:spcAft>
              <a:buFontTx/>
              <a:buChar char="-"/>
              <a:defRPr/>
            </a:pPr>
            <a:r>
              <a:rPr lang="nb-NO" sz="1100" dirty="0"/>
              <a:t>Mestre kroppsbeherskelse og styrke motorikken</a:t>
            </a:r>
          </a:p>
          <a:p>
            <a:pPr marL="171450" indent="-171450">
              <a:spcAft>
                <a:spcPts val="600"/>
              </a:spcAft>
              <a:buFontTx/>
              <a:buChar char="-"/>
              <a:defRPr/>
            </a:pPr>
            <a:r>
              <a:rPr lang="nb-NO" sz="1100" dirty="0"/>
              <a:t>Lengre turer</a:t>
            </a:r>
          </a:p>
          <a:p>
            <a:pPr>
              <a:spcAft>
                <a:spcPts val="600"/>
              </a:spcAft>
            </a:pPr>
            <a:endParaRPr lang="nb-NO" sz="1100" dirty="0"/>
          </a:p>
        </p:txBody>
      </p:sp>
      <p:sp>
        <p:nvSpPr>
          <p:cNvPr id="6" name="TekstSylinder 5">
            <a:extLst>
              <a:ext uri="{FF2B5EF4-FFF2-40B4-BE49-F238E27FC236}">
                <a16:creationId xmlns:a16="http://schemas.microsoft.com/office/drawing/2014/main" id="{862D2054-8FDA-2340-8A0F-D8F0BB9138AD}"/>
              </a:ext>
            </a:extLst>
          </p:cNvPr>
          <p:cNvSpPr txBox="1"/>
          <p:nvPr/>
        </p:nvSpPr>
        <p:spPr>
          <a:xfrm>
            <a:off x="8386543" y="4549676"/>
            <a:ext cx="3312826" cy="2323713"/>
          </a:xfrm>
          <a:prstGeom prst="rect">
            <a:avLst/>
          </a:prstGeom>
          <a:noFill/>
        </p:spPr>
        <p:txBody>
          <a:bodyPr wrap="square" rtlCol="0">
            <a:spAutoFit/>
          </a:bodyPr>
          <a:lstStyle/>
          <a:p>
            <a:pPr>
              <a:spcAft>
                <a:spcPts val="600"/>
              </a:spcAft>
              <a:defRPr/>
            </a:pPr>
            <a:r>
              <a:rPr lang="nb-NO" sz="1100" b="1" dirty="0"/>
              <a:t>5-6 år:</a:t>
            </a:r>
          </a:p>
          <a:p>
            <a:pPr>
              <a:spcAft>
                <a:spcPts val="600"/>
              </a:spcAft>
              <a:defRPr/>
            </a:pPr>
            <a:endParaRPr lang="nb-NO" sz="1100" dirty="0"/>
          </a:p>
          <a:p>
            <a:pPr marL="171450" indent="-171450">
              <a:spcAft>
                <a:spcPts val="600"/>
              </a:spcAft>
              <a:buFontTx/>
              <a:buChar char="-"/>
              <a:defRPr/>
            </a:pPr>
            <a:r>
              <a:rPr lang="nb-NO" sz="1100" dirty="0"/>
              <a:t>Styrke vurderingsevnen for hva de skal ha på seg til de ulike værtypene. </a:t>
            </a:r>
          </a:p>
          <a:p>
            <a:pPr marL="171450" indent="-171450">
              <a:spcAft>
                <a:spcPts val="600"/>
              </a:spcAft>
              <a:buFontTx/>
              <a:buChar char="-"/>
              <a:defRPr/>
            </a:pPr>
            <a:r>
              <a:rPr lang="nb-NO" sz="1100" dirty="0"/>
              <a:t>Orientere seg i nærmiljøet</a:t>
            </a:r>
          </a:p>
          <a:p>
            <a:pPr marL="171450" indent="-171450">
              <a:spcAft>
                <a:spcPts val="600"/>
              </a:spcAft>
              <a:buFontTx/>
              <a:buChar char="-"/>
              <a:defRPr/>
            </a:pPr>
            <a:r>
              <a:rPr lang="nb-NO" sz="1100" dirty="0"/>
              <a:t>Kunnskap om nærmiljøets fauna</a:t>
            </a:r>
          </a:p>
          <a:p>
            <a:pPr marL="171450" indent="-171450">
              <a:spcAft>
                <a:spcPts val="600"/>
              </a:spcAft>
              <a:buFontTx/>
              <a:buChar char="-"/>
              <a:defRPr/>
            </a:pPr>
            <a:r>
              <a:rPr lang="nb-NO" sz="1100" dirty="0"/>
              <a:t>Større utfordringer i forhold til utholdenhet og motoriske ferdigheter</a:t>
            </a:r>
          </a:p>
          <a:p>
            <a:pPr marL="171450" indent="-171450">
              <a:spcAft>
                <a:spcPts val="600"/>
              </a:spcAft>
              <a:buFontTx/>
              <a:buChar char="-"/>
              <a:defRPr/>
            </a:pPr>
            <a:r>
              <a:rPr lang="nb-NO" sz="1100" dirty="0"/>
              <a:t>Få være mere deltagende i utelivet</a:t>
            </a:r>
          </a:p>
          <a:p>
            <a:pPr>
              <a:spcAft>
                <a:spcPts val="600"/>
              </a:spcAft>
            </a:pPr>
            <a:endParaRPr lang="nb-NO" sz="1100" dirty="0"/>
          </a:p>
        </p:txBody>
      </p:sp>
      <p:pic>
        <p:nvPicPr>
          <p:cNvPr id="8" name="Bild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52277" y="818064"/>
            <a:ext cx="2014067" cy="2685423"/>
          </a:xfrm>
          <a:prstGeom prst="rect">
            <a:avLst/>
          </a:prstGeom>
        </p:spPr>
      </p:pic>
      <p:pic>
        <p:nvPicPr>
          <p:cNvPr id="9" name="Bild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06189" y="1130378"/>
            <a:ext cx="1916844" cy="2555792"/>
          </a:xfrm>
          <a:prstGeom prst="rect">
            <a:avLst/>
          </a:prstGeom>
        </p:spPr>
      </p:pic>
      <p:pic>
        <p:nvPicPr>
          <p:cNvPr id="10" name="Bild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01882" y="1424255"/>
            <a:ext cx="1829121" cy="2438828"/>
          </a:xfrm>
          <a:prstGeom prst="rect">
            <a:avLst/>
          </a:prstGeom>
        </p:spPr>
      </p:pic>
    </p:spTree>
    <p:extLst>
      <p:ext uri="{BB962C8B-B14F-4D97-AF65-F5344CB8AC3E}">
        <p14:creationId xmlns:p14="http://schemas.microsoft.com/office/powerpoint/2010/main" val="34345344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D864D9D-B04C-D846-A18C-48EA582813B6}"/>
              </a:ext>
            </a:extLst>
          </p:cNvPr>
          <p:cNvSpPr>
            <a:spLocks noGrp="1"/>
          </p:cNvSpPr>
          <p:nvPr>
            <p:ph type="title"/>
          </p:nvPr>
        </p:nvSpPr>
        <p:spPr/>
        <p:txBody>
          <a:bodyPr/>
          <a:lstStyle/>
          <a:p>
            <a:pPr algn="ctr"/>
            <a:r>
              <a:rPr lang="nb-NO" b="1" dirty="0"/>
              <a:t>Juli</a:t>
            </a:r>
          </a:p>
        </p:txBody>
      </p:sp>
      <p:graphicFrame>
        <p:nvGraphicFramePr>
          <p:cNvPr id="4" name="Plassholder for innhold 3">
            <a:extLst>
              <a:ext uri="{FF2B5EF4-FFF2-40B4-BE49-F238E27FC236}">
                <a16:creationId xmlns:a16="http://schemas.microsoft.com/office/drawing/2014/main" id="{8B876DBB-E8EC-0F47-8440-37988C1CBA24}"/>
              </a:ext>
            </a:extLst>
          </p:cNvPr>
          <p:cNvGraphicFramePr>
            <a:graphicFrameLocks noGrp="1"/>
          </p:cNvGraphicFramePr>
          <p:nvPr>
            <p:ph idx="1"/>
            <p:extLst>
              <p:ext uri="{D42A27DB-BD31-4B8C-83A1-F6EECF244321}">
                <p14:modId xmlns:p14="http://schemas.microsoft.com/office/powerpoint/2010/main" val="275082461"/>
              </p:ext>
            </p:extLst>
          </p:nvPr>
        </p:nvGraphicFramePr>
        <p:xfrm>
          <a:off x="884997" y="2192968"/>
          <a:ext cx="8596312" cy="4577080"/>
        </p:xfrm>
        <a:graphic>
          <a:graphicData uri="http://schemas.openxmlformats.org/drawingml/2006/table">
            <a:tbl>
              <a:tblPr firstRow="1" bandRow="1">
                <a:tableStyleId>{5C22544A-7EE6-4342-B048-85BDC9FD1C3A}</a:tableStyleId>
              </a:tblPr>
              <a:tblGrid>
                <a:gridCol w="1074539">
                  <a:extLst>
                    <a:ext uri="{9D8B030D-6E8A-4147-A177-3AD203B41FA5}">
                      <a16:colId xmlns:a16="http://schemas.microsoft.com/office/drawing/2014/main" val="1523358722"/>
                    </a:ext>
                  </a:extLst>
                </a:gridCol>
                <a:gridCol w="1074539">
                  <a:extLst>
                    <a:ext uri="{9D8B030D-6E8A-4147-A177-3AD203B41FA5}">
                      <a16:colId xmlns:a16="http://schemas.microsoft.com/office/drawing/2014/main" val="3885826944"/>
                    </a:ext>
                  </a:extLst>
                </a:gridCol>
                <a:gridCol w="1074539">
                  <a:extLst>
                    <a:ext uri="{9D8B030D-6E8A-4147-A177-3AD203B41FA5}">
                      <a16:colId xmlns:a16="http://schemas.microsoft.com/office/drawing/2014/main" val="3228112127"/>
                    </a:ext>
                  </a:extLst>
                </a:gridCol>
                <a:gridCol w="1074539">
                  <a:extLst>
                    <a:ext uri="{9D8B030D-6E8A-4147-A177-3AD203B41FA5}">
                      <a16:colId xmlns:a16="http://schemas.microsoft.com/office/drawing/2014/main" val="948079292"/>
                    </a:ext>
                  </a:extLst>
                </a:gridCol>
                <a:gridCol w="1074539">
                  <a:extLst>
                    <a:ext uri="{9D8B030D-6E8A-4147-A177-3AD203B41FA5}">
                      <a16:colId xmlns:a16="http://schemas.microsoft.com/office/drawing/2014/main" val="2840135281"/>
                    </a:ext>
                  </a:extLst>
                </a:gridCol>
                <a:gridCol w="1074539">
                  <a:extLst>
                    <a:ext uri="{9D8B030D-6E8A-4147-A177-3AD203B41FA5}">
                      <a16:colId xmlns:a16="http://schemas.microsoft.com/office/drawing/2014/main" val="2429083374"/>
                    </a:ext>
                  </a:extLst>
                </a:gridCol>
                <a:gridCol w="1074539">
                  <a:extLst>
                    <a:ext uri="{9D8B030D-6E8A-4147-A177-3AD203B41FA5}">
                      <a16:colId xmlns:a16="http://schemas.microsoft.com/office/drawing/2014/main" val="1645115192"/>
                    </a:ext>
                  </a:extLst>
                </a:gridCol>
                <a:gridCol w="1074539">
                  <a:extLst>
                    <a:ext uri="{9D8B030D-6E8A-4147-A177-3AD203B41FA5}">
                      <a16:colId xmlns:a16="http://schemas.microsoft.com/office/drawing/2014/main" val="3904644419"/>
                    </a:ext>
                  </a:extLst>
                </a:gridCol>
              </a:tblGrid>
              <a:tr h="370840">
                <a:tc>
                  <a:txBody>
                    <a:bodyPr/>
                    <a:lstStyle/>
                    <a:p>
                      <a:pPr algn="ctr"/>
                      <a:r>
                        <a:rPr lang="nb-NO" dirty="0"/>
                        <a:t>Uke</a:t>
                      </a:r>
                    </a:p>
                  </a:txBody>
                  <a:tcPr marL="74750" marR="74750"/>
                </a:tc>
                <a:tc>
                  <a:txBody>
                    <a:bodyPr/>
                    <a:lstStyle/>
                    <a:p>
                      <a:pPr algn="ctr"/>
                      <a:r>
                        <a:rPr lang="nb-NO" dirty="0"/>
                        <a:t>Mandag</a:t>
                      </a:r>
                    </a:p>
                  </a:txBody>
                  <a:tcPr marL="74750" marR="74750"/>
                </a:tc>
                <a:tc>
                  <a:txBody>
                    <a:bodyPr/>
                    <a:lstStyle/>
                    <a:p>
                      <a:pPr algn="ctr"/>
                      <a:r>
                        <a:rPr lang="nb-NO" dirty="0"/>
                        <a:t>Tirsdag</a:t>
                      </a:r>
                    </a:p>
                  </a:txBody>
                  <a:tcPr marL="74750" marR="74750"/>
                </a:tc>
                <a:tc>
                  <a:txBody>
                    <a:bodyPr/>
                    <a:lstStyle/>
                    <a:p>
                      <a:pPr algn="ctr"/>
                      <a:r>
                        <a:rPr lang="nb-NO" dirty="0"/>
                        <a:t>Onsdag</a:t>
                      </a:r>
                    </a:p>
                  </a:txBody>
                  <a:tcPr marL="74750" marR="74750"/>
                </a:tc>
                <a:tc>
                  <a:txBody>
                    <a:bodyPr/>
                    <a:lstStyle/>
                    <a:p>
                      <a:pPr algn="ctr"/>
                      <a:r>
                        <a:rPr lang="nb-NO" dirty="0"/>
                        <a:t>Torsdag</a:t>
                      </a:r>
                    </a:p>
                  </a:txBody>
                  <a:tcPr marL="74750" marR="74750"/>
                </a:tc>
                <a:tc>
                  <a:txBody>
                    <a:bodyPr/>
                    <a:lstStyle/>
                    <a:p>
                      <a:pPr algn="ctr"/>
                      <a:r>
                        <a:rPr lang="nb-NO" dirty="0"/>
                        <a:t>Fredag</a:t>
                      </a:r>
                    </a:p>
                  </a:txBody>
                  <a:tcPr marL="74750" marR="74750"/>
                </a:tc>
                <a:tc>
                  <a:txBody>
                    <a:bodyPr/>
                    <a:lstStyle/>
                    <a:p>
                      <a:pPr algn="ctr"/>
                      <a:r>
                        <a:rPr lang="nb-NO" dirty="0"/>
                        <a:t>Lørdag</a:t>
                      </a:r>
                    </a:p>
                  </a:txBody>
                  <a:tcPr marL="74750" marR="74750"/>
                </a:tc>
                <a:tc>
                  <a:txBody>
                    <a:bodyPr/>
                    <a:lstStyle/>
                    <a:p>
                      <a:pPr algn="ctr"/>
                      <a:r>
                        <a:rPr lang="nb-NO" dirty="0"/>
                        <a:t>Søndag</a:t>
                      </a:r>
                    </a:p>
                  </a:txBody>
                  <a:tcPr marL="74750" marR="74750"/>
                </a:tc>
                <a:extLst>
                  <a:ext uri="{0D108BD9-81ED-4DB2-BD59-A6C34878D82A}">
                    <a16:rowId xmlns:a16="http://schemas.microsoft.com/office/drawing/2014/main" val="1465230725"/>
                  </a:ext>
                </a:extLst>
              </a:tr>
              <a:tr h="370840">
                <a:tc>
                  <a:txBody>
                    <a:bodyPr/>
                    <a:lstStyle/>
                    <a:p>
                      <a:pPr algn="ctr"/>
                      <a:r>
                        <a:rPr lang="nb-NO" b="1" dirty="0"/>
                        <a:t>26</a:t>
                      </a:r>
                    </a:p>
                    <a:p>
                      <a:pPr marL="0" marR="0" lvl="0" indent="0" algn="ctr" defTabSz="457200" rtl="0" eaLnBrk="1" fontAlgn="auto" latinLnBrk="0" hangingPunct="1">
                        <a:lnSpc>
                          <a:spcPct val="100000"/>
                        </a:lnSpc>
                        <a:spcBef>
                          <a:spcPts val="0"/>
                        </a:spcBef>
                        <a:spcAft>
                          <a:spcPts val="0"/>
                        </a:spcAft>
                        <a:buClrTx/>
                        <a:buSzTx/>
                        <a:buFontTx/>
                        <a:buNone/>
                        <a:tabLst/>
                        <a:defRPr/>
                      </a:pPr>
                      <a:r>
                        <a:rPr lang="nb-NO" sz="1200" b="1" dirty="0"/>
                        <a:t>Overgangs-uker</a:t>
                      </a:r>
                    </a:p>
                  </a:txBody>
                  <a:tcPr marL="74750" marR="74750"/>
                </a:tc>
                <a:tc>
                  <a:txBody>
                    <a:bodyPr/>
                    <a:lstStyle/>
                    <a:p>
                      <a:endParaRPr lang="nb-NO" dirty="0"/>
                    </a:p>
                  </a:txBody>
                  <a:tcPr marL="74750" marR="74750"/>
                </a:tc>
                <a:tc>
                  <a:txBody>
                    <a:bodyPr/>
                    <a:lstStyle/>
                    <a:p>
                      <a:endParaRPr lang="nb-NO" dirty="0"/>
                    </a:p>
                  </a:txBody>
                  <a:tcPr marL="74750" marR="74750"/>
                </a:tc>
                <a:tc>
                  <a:txBody>
                    <a:bodyPr/>
                    <a:lstStyle/>
                    <a:p>
                      <a:endParaRPr lang="nb-NO" dirty="0"/>
                    </a:p>
                  </a:txBody>
                  <a:tcPr marL="74750" marR="74750"/>
                </a:tc>
                <a:tc>
                  <a:txBody>
                    <a:bodyPr/>
                    <a:lstStyle/>
                    <a:p>
                      <a:r>
                        <a:rPr lang="nb-NO" dirty="0"/>
                        <a:t>1</a:t>
                      </a:r>
                    </a:p>
                  </a:txBody>
                  <a:tcPr marL="74750" marR="74750"/>
                </a:tc>
                <a:tc>
                  <a:txBody>
                    <a:bodyPr/>
                    <a:lstStyle/>
                    <a:p>
                      <a:r>
                        <a:rPr lang="nb-NO" dirty="0"/>
                        <a:t>2</a:t>
                      </a:r>
                    </a:p>
                  </a:txBody>
                  <a:tcPr marL="74750" marR="74750"/>
                </a:tc>
                <a:tc>
                  <a:txBody>
                    <a:bodyPr/>
                    <a:lstStyle/>
                    <a:p>
                      <a:r>
                        <a:rPr lang="nb-NO" dirty="0"/>
                        <a:t>3</a:t>
                      </a:r>
                    </a:p>
                  </a:txBody>
                  <a:tcPr marL="74750" marR="74750"/>
                </a:tc>
                <a:tc>
                  <a:txBody>
                    <a:bodyPr/>
                    <a:lstStyle/>
                    <a:p>
                      <a:r>
                        <a:rPr lang="nb-NO" dirty="0"/>
                        <a:t>4</a:t>
                      </a:r>
                    </a:p>
                  </a:txBody>
                  <a:tcPr marL="74750" marR="74750"/>
                </a:tc>
                <a:extLst>
                  <a:ext uri="{0D108BD9-81ED-4DB2-BD59-A6C34878D82A}">
                    <a16:rowId xmlns:a16="http://schemas.microsoft.com/office/drawing/2014/main" val="2929347012"/>
                  </a:ext>
                </a:extLst>
              </a:tr>
              <a:tr h="370840">
                <a:tc>
                  <a:txBody>
                    <a:bodyPr/>
                    <a:lstStyle/>
                    <a:p>
                      <a:pPr algn="ctr"/>
                      <a:r>
                        <a:rPr lang="nb-NO" b="1" dirty="0"/>
                        <a:t>27</a:t>
                      </a:r>
                    </a:p>
                    <a:p>
                      <a:pPr marL="0" marR="0" lvl="0" indent="0" algn="ctr" defTabSz="457200" rtl="0" eaLnBrk="1" fontAlgn="auto" latinLnBrk="0" hangingPunct="1">
                        <a:lnSpc>
                          <a:spcPct val="100000"/>
                        </a:lnSpc>
                        <a:spcBef>
                          <a:spcPts val="0"/>
                        </a:spcBef>
                        <a:spcAft>
                          <a:spcPts val="0"/>
                        </a:spcAft>
                        <a:buClrTx/>
                        <a:buSzTx/>
                        <a:buFontTx/>
                        <a:buNone/>
                        <a:tabLst/>
                        <a:defRPr/>
                      </a:pPr>
                      <a:r>
                        <a:rPr lang="nb-NO" sz="1200" b="1" dirty="0"/>
                        <a:t>Overgangs-uker</a:t>
                      </a:r>
                    </a:p>
                  </a:txBody>
                  <a:tcPr marL="74750" marR="74750"/>
                </a:tc>
                <a:tc>
                  <a:txBody>
                    <a:bodyPr/>
                    <a:lstStyle/>
                    <a:p>
                      <a:r>
                        <a:rPr lang="nb-NO" dirty="0"/>
                        <a:t>5</a:t>
                      </a:r>
                    </a:p>
                  </a:txBody>
                  <a:tcPr marL="74750" marR="74750"/>
                </a:tc>
                <a:tc>
                  <a:txBody>
                    <a:bodyPr/>
                    <a:lstStyle/>
                    <a:p>
                      <a:r>
                        <a:rPr lang="nb-NO" dirty="0"/>
                        <a:t>6</a:t>
                      </a:r>
                    </a:p>
                  </a:txBody>
                  <a:tcPr marL="74750" marR="74750"/>
                </a:tc>
                <a:tc>
                  <a:txBody>
                    <a:bodyPr/>
                    <a:lstStyle/>
                    <a:p>
                      <a:r>
                        <a:rPr lang="nb-NO" dirty="0"/>
                        <a:t>7</a:t>
                      </a:r>
                    </a:p>
                  </a:txBody>
                  <a:tcPr marL="74750" marR="74750"/>
                </a:tc>
                <a:tc>
                  <a:txBody>
                    <a:bodyPr/>
                    <a:lstStyle/>
                    <a:p>
                      <a:r>
                        <a:rPr lang="nb-NO" dirty="0"/>
                        <a:t>8</a:t>
                      </a:r>
                    </a:p>
                  </a:txBody>
                  <a:tcPr marL="74750" marR="74750"/>
                </a:tc>
                <a:tc>
                  <a:txBody>
                    <a:bodyPr/>
                    <a:lstStyle/>
                    <a:p>
                      <a:r>
                        <a:rPr lang="nb-NO" dirty="0"/>
                        <a:t>9</a:t>
                      </a:r>
                    </a:p>
                  </a:txBody>
                  <a:tcPr marL="74750" marR="74750"/>
                </a:tc>
                <a:tc>
                  <a:txBody>
                    <a:bodyPr/>
                    <a:lstStyle/>
                    <a:p>
                      <a:r>
                        <a:rPr lang="nb-NO" dirty="0"/>
                        <a:t>10</a:t>
                      </a:r>
                    </a:p>
                  </a:txBody>
                  <a:tcPr marL="74750" marR="74750"/>
                </a:tc>
                <a:tc>
                  <a:txBody>
                    <a:bodyPr/>
                    <a:lstStyle/>
                    <a:p>
                      <a:r>
                        <a:rPr lang="nb-NO" dirty="0"/>
                        <a:t>11</a:t>
                      </a:r>
                    </a:p>
                  </a:txBody>
                  <a:tcPr marL="74750" marR="74750"/>
                </a:tc>
                <a:extLst>
                  <a:ext uri="{0D108BD9-81ED-4DB2-BD59-A6C34878D82A}">
                    <a16:rowId xmlns:a16="http://schemas.microsoft.com/office/drawing/2014/main" val="175901705"/>
                  </a:ext>
                </a:extLst>
              </a:tr>
              <a:tr h="370840">
                <a:tc>
                  <a:txBody>
                    <a:bodyPr/>
                    <a:lstStyle/>
                    <a:p>
                      <a:pPr algn="ctr"/>
                      <a:r>
                        <a:rPr lang="nb-NO" b="1" dirty="0">
                          <a:highlight>
                            <a:srgbClr val="FFFF00"/>
                          </a:highlight>
                        </a:rPr>
                        <a:t>28</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b="1" dirty="0">
                          <a:highlight>
                            <a:srgbClr val="FFFF00"/>
                          </a:highlight>
                        </a:rPr>
                        <a:t>Barnehagen er feriestengt</a:t>
                      </a:r>
                    </a:p>
                  </a:txBody>
                  <a:tcPr marL="74750" marR="74750"/>
                </a:tc>
                <a:tc>
                  <a:txBody>
                    <a:bodyPr/>
                    <a:lstStyle/>
                    <a:p>
                      <a:r>
                        <a:rPr lang="nb-NO" dirty="0">
                          <a:highlight>
                            <a:srgbClr val="FFFF00"/>
                          </a:highlight>
                        </a:rPr>
                        <a:t>12</a:t>
                      </a:r>
                    </a:p>
                  </a:txBody>
                  <a:tcPr marL="74750" marR="74750"/>
                </a:tc>
                <a:tc>
                  <a:txBody>
                    <a:bodyPr/>
                    <a:lstStyle/>
                    <a:p>
                      <a:r>
                        <a:rPr lang="nb-NO" dirty="0">
                          <a:highlight>
                            <a:srgbClr val="FFFF00"/>
                          </a:highlight>
                        </a:rPr>
                        <a:t>13</a:t>
                      </a:r>
                    </a:p>
                  </a:txBody>
                  <a:tcPr marL="74750" marR="74750"/>
                </a:tc>
                <a:tc>
                  <a:txBody>
                    <a:bodyPr/>
                    <a:lstStyle/>
                    <a:p>
                      <a:r>
                        <a:rPr lang="nb-NO" dirty="0">
                          <a:highlight>
                            <a:srgbClr val="FFFF00"/>
                          </a:highlight>
                        </a:rPr>
                        <a:t>14</a:t>
                      </a:r>
                    </a:p>
                  </a:txBody>
                  <a:tcPr marL="74750" marR="74750"/>
                </a:tc>
                <a:tc>
                  <a:txBody>
                    <a:bodyPr/>
                    <a:lstStyle/>
                    <a:p>
                      <a:r>
                        <a:rPr lang="nb-NO" dirty="0">
                          <a:highlight>
                            <a:srgbClr val="FFFF00"/>
                          </a:highlight>
                        </a:rPr>
                        <a:t>15</a:t>
                      </a:r>
                    </a:p>
                  </a:txBody>
                  <a:tcPr marL="74750" marR="74750"/>
                </a:tc>
                <a:tc>
                  <a:txBody>
                    <a:bodyPr/>
                    <a:lstStyle/>
                    <a:p>
                      <a:r>
                        <a:rPr lang="nb-NO" dirty="0">
                          <a:highlight>
                            <a:srgbClr val="FFFF00"/>
                          </a:highlight>
                        </a:rPr>
                        <a:t>16</a:t>
                      </a:r>
                    </a:p>
                  </a:txBody>
                  <a:tcPr marL="74750" marR="74750"/>
                </a:tc>
                <a:tc>
                  <a:txBody>
                    <a:bodyPr/>
                    <a:lstStyle/>
                    <a:p>
                      <a:r>
                        <a:rPr lang="nb-NO" dirty="0">
                          <a:highlight>
                            <a:srgbClr val="FFFF00"/>
                          </a:highlight>
                        </a:rPr>
                        <a:t>17</a:t>
                      </a:r>
                    </a:p>
                  </a:txBody>
                  <a:tcPr marL="74750" marR="74750"/>
                </a:tc>
                <a:tc>
                  <a:txBody>
                    <a:bodyPr/>
                    <a:lstStyle/>
                    <a:p>
                      <a:r>
                        <a:rPr lang="nb-NO" dirty="0">
                          <a:highlight>
                            <a:srgbClr val="FFFF00"/>
                          </a:highlight>
                        </a:rPr>
                        <a:t>18</a:t>
                      </a:r>
                    </a:p>
                  </a:txBody>
                  <a:tcPr marL="74750" marR="74750"/>
                </a:tc>
                <a:extLst>
                  <a:ext uri="{0D108BD9-81ED-4DB2-BD59-A6C34878D82A}">
                    <a16:rowId xmlns:a16="http://schemas.microsoft.com/office/drawing/2014/main" val="3644083291"/>
                  </a:ext>
                </a:extLst>
              </a:tr>
              <a:tr h="370840">
                <a:tc>
                  <a:txBody>
                    <a:bodyPr/>
                    <a:lstStyle/>
                    <a:p>
                      <a:pPr algn="ctr"/>
                      <a:r>
                        <a:rPr lang="nb-NO" b="1" dirty="0">
                          <a:highlight>
                            <a:srgbClr val="FFFF00"/>
                          </a:highlight>
                        </a:rPr>
                        <a:t>29</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b="1" dirty="0">
                          <a:highlight>
                            <a:srgbClr val="FFFF00"/>
                          </a:highlight>
                        </a:rPr>
                        <a:t>Barnehagen er feriestengt</a:t>
                      </a:r>
                    </a:p>
                  </a:txBody>
                  <a:tcPr marL="74750" marR="74750"/>
                </a:tc>
                <a:tc>
                  <a:txBody>
                    <a:bodyPr/>
                    <a:lstStyle/>
                    <a:p>
                      <a:r>
                        <a:rPr lang="nb-NO" dirty="0">
                          <a:highlight>
                            <a:srgbClr val="FFFF00"/>
                          </a:highlight>
                        </a:rPr>
                        <a:t>19</a:t>
                      </a:r>
                    </a:p>
                  </a:txBody>
                  <a:tcPr marL="74750" marR="74750"/>
                </a:tc>
                <a:tc>
                  <a:txBody>
                    <a:bodyPr/>
                    <a:lstStyle/>
                    <a:p>
                      <a:r>
                        <a:rPr lang="nb-NO" dirty="0">
                          <a:highlight>
                            <a:srgbClr val="FFFF00"/>
                          </a:highlight>
                        </a:rPr>
                        <a:t>20</a:t>
                      </a:r>
                    </a:p>
                  </a:txBody>
                  <a:tcPr marL="74750" marR="74750"/>
                </a:tc>
                <a:tc>
                  <a:txBody>
                    <a:bodyPr/>
                    <a:lstStyle/>
                    <a:p>
                      <a:r>
                        <a:rPr lang="nb-NO" dirty="0">
                          <a:highlight>
                            <a:srgbClr val="FFFF00"/>
                          </a:highlight>
                        </a:rPr>
                        <a:t>21</a:t>
                      </a:r>
                    </a:p>
                  </a:txBody>
                  <a:tcPr marL="74750" marR="74750"/>
                </a:tc>
                <a:tc>
                  <a:txBody>
                    <a:bodyPr/>
                    <a:lstStyle/>
                    <a:p>
                      <a:r>
                        <a:rPr lang="nb-NO" dirty="0">
                          <a:highlight>
                            <a:srgbClr val="FFFF00"/>
                          </a:highlight>
                        </a:rPr>
                        <a:t>22</a:t>
                      </a:r>
                    </a:p>
                  </a:txBody>
                  <a:tcPr marL="74750" marR="74750"/>
                </a:tc>
                <a:tc>
                  <a:txBody>
                    <a:bodyPr/>
                    <a:lstStyle/>
                    <a:p>
                      <a:r>
                        <a:rPr lang="nb-NO" dirty="0">
                          <a:highlight>
                            <a:srgbClr val="FFFF00"/>
                          </a:highlight>
                        </a:rPr>
                        <a:t>23</a:t>
                      </a:r>
                    </a:p>
                  </a:txBody>
                  <a:tcPr marL="74750" marR="74750"/>
                </a:tc>
                <a:tc>
                  <a:txBody>
                    <a:bodyPr/>
                    <a:lstStyle/>
                    <a:p>
                      <a:r>
                        <a:rPr lang="nb-NO" dirty="0">
                          <a:highlight>
                            <a:srgbClr val="FFFF00"/>
                          </a:highlight>
                        </a:rPr>
                        <a:t>24</a:t>
                      </a:r>
                    </a:p>
                  </a:txBody>
                  <a:tcPr marL="74750" marR="74750"/>
                </a:tc>
                <a:tc>
                  <a:txBody>
                    <a:bodyPr/>
                    <a:lstStyle/>
                    <a:p>
                      <a:r>
                        <a:rPr lang="nb-NO" dirty="0">
                          <a:highlight>
                            <a:srgbClr val="FFFF00"/>
                          </a:highlight>
                        </a:rPr>
                        <a:t>25</a:t>
                      </a:r>
                    </a:p>
                  </a:txBody>
                  <a:tcPr marL="74750" marR="74750"/>
                </a:tc>
                <a:extLst>
                  <a:ext uri="{0D108BD9-81ED-4DB2-BD59-A6C34878D82A}">
                    <a16:rowId xmlns:a16="http://schemas.microsoft.com/office/drawing/2014/main" val="3292775388"/>
                  </a:ext>
                </a:extLst>
              </a:tr>
              <a:tr h="21202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nb-NO" sz="1800" b="1" dirty="0">
                          <a:highlight>
                            <a:srgbClr val="FFFF00"/>
                          </a:highlight>
                        </a:rPr>
                        <a:t>30</a:t>
                      </a:r>
                    </a:p>
                    <a:p>
                      <a:pPr marL="0" marR="0" lvl="0" indent="0" algn="ctr" defTabSz="914400" rtl="0" eaLnBrk="1" fontAlgn="auto" latinLnBrk="0" hangingPunct="1">
                        <a:lnSpc>
                          <a:spcPct val="100000"/>
                        </a:lnSpc>
                        <a:spcBef>
                          <a:spcPts val="0"/>
                        </a:spcBef>
                        <a:spcAft>
                          <a:spcPts val="0"/>
                        </a:spcAft>
                        <a:buClrTx/>
                        <a:buSzTx/>
                        <a:buFontTx/>
                        <a:buNone/>
                        <a:tabLst/>
                        <a:defRPr/>
                      </a:pPr>
                      <a:r>
                        <a:rPr lang="nb-NO" sz="1200" b="1" dirty="0">
                          <a:highlight>
                            <a:srgbClr val="FFFF00"/>
                          </a:highlight>
                        </a:rPr>
                        <a:t>Barnehagen er feriestengt</a:t>
                      </a:r>
                    </a:p>
                  </a:txBody>
                  <a:tcPr marL="74750" marR="74750"/>
                </a:tc>
                <a:tc>
                  <a:txBody>
                    <a:bodyPr/>
                    <a:lstStyle/>
                    <a:p>
                      <a:r>
                        <a:rPr lang="nb-NO" dirty="0">
                          <a:highlight>
                            <a:srgbClr val="FFFF00"/>
                          </a:highlight>
                        </a:rPr>
                        <a:t>26</a:t>
                      </a:r>
                    </a:p>
                  </a:txBody>
                  <a:tcPr marL="74750" marR="74750"/>
                </a:tc>
                <a:tc>
                  <a:txBody>
                    <a:bodyPr/>
                    <a:lstStyle/>
                    <a:p>
                      <a:r>
                        <a:rPr lang="nb-NO" dirty="0">
                          <a:highlight>
                            <a:srgbClr val="FFFF00"/>
                          </a:highlight>
                        </a:rPr>
                        <a:t>27</a:t>
                      </a:r>
                    </a:p>
                  </a:txBody>
                  <a:tcPr marL="74750" marR="74750"/>
                </a:tc>
                <a:tc>
                  <a:txBody>
                    <a:bodyPr/>
                    <a:lstStyle/>
                    <a:p>
                      <a:r>
                        <a:rPr lang="nb-NO" dirty="0">
                          <a:highlight>
                            <a:srgbClr val="FFFF00"/>
                          </a:highlight>
                        </a:rPr>
                        <a:t>28</a:t>
                      </a:r>
                    </a:p>
                    <a:p>
                      <a:endParaRPr lang="nb-NO" dirty="0">
                        <a:highlight>
                          <a:srgbClr val="FFFF00"/>
                        </a:highlight>
                      </a:endParaRPr>
                    </a:p>
                  </a:txBody>
                  <a:tcPr marL="74750" marR="74750"/>
                </a:tc>
                <a:tc>
                  <a:txBody>
                    <a:bodyPr/>
                    <a:lstStyle/>
                    <a:p>
                      <a:r>
                        <a:rPr lang="nb-NO" dirty="0">
                          <a:highlight>
                            <a:srgbClr val="FFFF00"/>
                          </a:highlight>
                        </a:rPr>
                        <a:t>29</a:t>
                      </a:r>
                    </a:p>
                  </a:txBody>
                  <a:tcPr marL="74750" marR="74750"/>
                </a:tc>
                <a:tc>
                  <a:txBody>
                    <a:bodyPr/>
                    <a:lstStyle/>
                    <a:p>
                      <a:r>
                        <a:rPr lang="nb-NO" dirty="0">
                          <a:highlight>
                            <a:srgbClr val="FFFF00"/>
                          </a:highlight>
                        </a:rPr>
                        <a:t>30</a:t>
                      </a:r>
                    </a:p>
                  </a:txBody>
                  <a:tcPr marL="74750" marR="74750"/>
                </a:tc>
                <a:tc>
                  <a:txBody>
                    <a:bodyPr/>
                    <a:lstStyle/>
                    <a:p>
                      <a:r>
                        <a:rPr lang="nb-NO" sz="1800" b="0" kern="1200" dirty="0">
                          <a:solidFill>
                            <a:schemeClr val="dk1"/>
                          </a:solidFill>
                          <a:effectLst/>
                          <a:highlight>
                            <a:srgbClr val="FFFF00"/>
                          </a:highlight>
                          <a:latin typeface="+mn-lt"/>
                          <a:ea typeface="+mn-ea"/>
                          <a:cs typeface="+mn-cs"/>
                        </a:rPr>
                        <a:t>31</a:t>
                      </a:r>
                      <a:endParaRPr lang="nb-NO" sz="1800" b="0" dirty="0">
                        <a:highlight>
                          <a:srgbClr val="FFFF00"/>
                        </a:highlight>
                      </a:endParaRPr>
                    </a:p>
                  </a:txBody>
                  <a:tcPr marL="74750" marR="74750"/>
                </a:tc>
                <a:tc>
                  <a:txBody>
                    <a:bodyPr/>
                    <a:lstStyle/>
                    <a:p>
                      <a:endParaRPr lang="nb-NO" dirty="0"/>
                    </a:p>
                  </a:txBody>
                  <a:tcPr marL="74750" marR="74750"/>
                </a:tc>
                <a:extLst>
                  <a:ext uri="{0D108BD9-81ED-4DB2-BD59-A6C34878D82A}">
                    <a16:rowId xmlns:a16="http://schemas.microsoft.com/office/drawing/2014/main" val="3325796188"/>
                  </a:ext>
                </a:extLst>
              </a:tr>
            </a:tbl>
          </a:graphicData>
        </a:graphic>
      </p:graphicFrame>
      <p:sp>
        <p:nvSpPr>
          <p:cNvPr id="3" name="Plassholder for lysbildenummer 2">
            <a:extLst>
              <a:ext uri="{FF2B5EF4-FFF2-40B4-BE49-F238E27FC236}">
                <a16:creationId xmlns:a16="http://schemas.microsoft.com/office/drawing/2014/main" id="{B9D782C6-66AA-E942-A47D-F8CEB86D8E81}"/>
              </a:ext>
            </a:extLst>
          </p:cNvPr>
          <p:cNvSpPr>
            <a:spLocks noGrp="1"/>
          </p:cNvSpPr>
          <p:nvPr>
            <p:ph type="sldNum" sz="quarter" idx="12"/>
          </p:nvPr>
        </p:nvSpPr>
        <p:spPr/>
        <p:txBody>
          <a:bodyPr/>
          <a:lstStyle/>
          <a:p>
            <a:fld id="{51845F5A-061D-4825-9AE9-D7794091C6CF}" type="slidenum">
              <a:rPr lang="en-US" smtClean="0"/>
              <a:t>26</a:t>
            </a:fld>
            <a:endParaRPr lang="en-US"/>
          </a:p>
        </p:txBody>
      </p:sp>
      <p:pic>
        <p:nvPicPr>
          <p:cNvPr id="5" name="Bild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16244" y="170808"/>
            <a:ext cx="2019585" cy="2692780"/>
          </a:xfrm>
          <a:prstGeom prst="rect">
            <a:avLst/>
          </a:prstGeom>
        </p:spPr>
      </p:pic>
      <p:pic>
        <p:nvPicPr>
          <p:cNvPr id="6" name="Bild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09206" y="76215"/>
            <a:ext cx="1446252" cy="1928336"/>
          </a:xfrm>
          <a:prstGeom prst="rect">
            <a:avLst/>
          </a:prstGeom>
        </p:spPr>
      </p:pic>
      <p:pic>
        <p:nvPicPr>
          <p:cNvPr id="7" name="Bild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7179" y="76215"/>
            <a:ext cx="1485329" cy="1980438"/>
          </a:xfrm>
          <a:prstGeom prst="rect">
            <a:avLst/>
          </a:prstGeom>
        </p:spPr>
      </p:pic>
    </p:spTree>
    <p:extLst>
      <p:ext uri="{BB962C8B-B14F-4D97-AF65-F5344CB8AC3E}">
        <p14:creationId xmlns:p14="http://schemas.microsoft.com/office/powerpoint/2010/main" val="4212302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FA52134-D3CA-4442-B61F-FC156CE4844F}"/>
              </a:ext>
            </a:extLst>
          </p:cNvPr>
          <p:cNvSpPr>
            <a:spLocks noGrp="1"/>
          </p:cNvSpPr>
          <p:nvPr>
            <p:ph type="title"/>
          </p:nvPr>
        </p:nvSpPr>
        <p:spPr>
          <a:xfrm>
            <a:off x="476913" y="-38546"/>
            <a:ext cx="10515600" cy="1325563"/>
          </a:xfrm>
        </p:spPr>
        <p:txBody>
          <a:bodyPr>
            <a:normAutofit/>
          </a:bodyPr>
          <a:lstStyle/>
          <a:p>
            <a:r>
              <a:rPr lang="nb-NO" b="1" dirty="0"/>
              <a:t>Samarbeid</a:t>
            </a:r>
          </a:p>
        </p:txBody>
      </p:sp>
      <p:sp>
        <p:nvSpPr>
          <p:cNvPr id="3" name="Plassholder for innhold 2">
            <a:extLst>
              <a:ext uri="{FF2B5EF4-FFF2-40B4-BE49-F238E27FC236}">
                <a16:creationId xmlns:a16="http://schemas.microsoft.com/office/drawing/2014/main" id="{14B8FBA7-8F4B-7741-A69B-7066627066BB}"/>
              </a:ext>
            </a:extLst>
          </p:cNvPr>
          <p:cNvSpPr>
            <a:spLocks noGrp="1"/>
          </p:cNvSpPr>
          <p:nvPr>
            <p:ph idx="1"/>
          </p:nvPr>
        </p:nvSpPr>
        <p:spPr>
          <a:xfrm>
            <a:off x="316834" y="1139252"/>
            <a:ext cx="5574299" cy="5582223"/>
          </a:xfrm>
        </p:spPr>
        <p:txBody>
          <a:bodyPr>
            <a:normAutofit fontScale="77500" lnSpcReduction="20000"/>
          </a:bodyPr>
          <a:lstStyle/>
          <a:p>
            <a:pPr marL="182880" indent="-182880">
              <a:lnSpc>
                <a:spcPct val="150000"/>
              </a:lnSpc>
              <a:buFont typeface="Arial"/>
              <a:buChar char="•"/>
              <a:defRPr/>
            </a:pPr>
            <a:r>
              <a:rPr lang="nb-NO" altLang="nb-NO" sz="1600" dirty="0"/>
              <a:t>Samarbeidet mellom ansatte og foresatte er en selvfølgelig del av barnehagens arbeid. Gjensidig åpenhet og tillit er et viktig grunnlag for samarbeidet mellom barnehagen og de foresatte. Den daglige kontakten på morgenen og på ettermiddagen er svært viktig, her utveksles beskjeder, kommentarer, ideer og annen viktig kommunikasjon. Barnehageloven gir foresatte både rettigheter og plikter i forhold til barnehagevirksomheten. Foresattes reelle innvirkning er slått fast ved representasjon i barnehagens samarbeidsutvalg.</a:t>
            </a:r>
          </a:p>
          <a:p>
            <a:pPr marL="182880" indent="-182880">
              <a:lnSpc>
                <a:spcPct val="150000"/>
              </a:lnSpc>
              <a:buFont typeface="Arial"/>
              <a:buChar char="•"/>
              <a:defRPr/>
            </a:pPr>
            <a:r>
              <a:rPr lang="nb-NO" altLang="nb-NO" sz="1600" dirty="0"/>
              <a:t>FAU er foreldrenes arbeidsutvalg med to representanter fra hver avdeling. De har som ansvar å forberede til 17. mai og sommerfest, og eventuelle andre arrangementer. To representanter fra FAU er med på samarbeidsutvalget hvor de blant annet er med å fastsette barnehagens årsplan.</a:t>
            </a:r>
          </a:p>
          <a:p>
            <a:pPr marL="182880" indent="-182880">
              <a:lnSpc>
                <a:spcPct val="150000"/>
              </a:lnSpc>
              <a:buFont typeface="Arial"/>
              <a:buChar char="•"/>
              <a:defRPr/>
            </a:pPr>
            <a:r>
              <a:rPr lang="nb-NO" altLang="nb-NO" sz="1600" dirty="0"/>
              <a:t>Vi tilbyr foreldresamtaler en gang på høsten og en gang på våren. Ønskes det flere samtaler utenom dette, så ta kontakt. Foreldremøter har vi en gang i året, og det er på høsten for alle. </a:t>
            </a:r>
          </a:p>
          <a:p>
            <a:pPr marL="182880" indent="-182880">
              <a:lnSpc>
                <a:spcPct val="150000"/>
              </a:lnSpc>
              <a:buFont typeface="Arial"/>
              <a:buChar char="•"/>
              <a:defRPr/>
            </a:pPr>
            <a:r>
              <a:rPr lang="nb-NO" altLang="nb-NO" sz="1600" dirty="0"/>
              <a:t>Barnehagen har samarbeid med Fredrikstad kommune når det gjelder barnehageopptaket hvert år. Styrer er også med på kommunens felles-samlinger for styrere i kommunale og private barnehager.</a:t>
            </a:r>
          </a:p>
          <a:p>
            <a:pPr>
              <a:lnSpc>
                <a:spcPct val="90000"/>
              </a:lnSpc>
            </a:pPr>
            <a:endParaRPr lang="nb-NO" sz="1100" dirty="0"/>
          </a:p>
        </p:txBody>
      </p:sp>
      <p:sp>
        <p:nvSpPr>
          <p:cNvPr id="5" name="Plassholder for lysbildenummer 4">
            <a:extLst>
              <a:ext uri="{FF2B5EF4-FFF2-40B4-BE49-F238E27FC236}">
                <a16:creationId xmlns:a16="http://schemas.microsoft.com/office/drawing/2014/main" id="{237E2BBB-28BB-F340-B6A8-4CF6389CEFB9}"/>
              </a:ext>
            </a:extLst>
          </p:cNvPr>
          <p:cNvSpPr>
            <a:spLocks noGrp="1"/>
          </p:cNvSpPr>
          <p:nvPr>
            <p:ph type="sldNum" sz="quarter" idx="12"/>
          </p:nvPr>
        </p:nvSpPr>
        <p:spPr/>
        <p:txBody>
          <a:bodyPr/>
          <a:lstStyle/>
          <a:p>
            <a:fld id="{51845F5A-061D-4825-9AE9-D7794091C6CF}" type="slidenum">
              <a:rPr lang="en-US" smtClean="0"/>
              <a:t>27</a:t>
            </a:fld>
            <a:endParaRPr lang="en-US"/>
          </a:p>
        </p:txBody>
      </p:sp>
      <p:pic>
        <p:nvPicPr>
          <p:cNvPr id="4" name="Bild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98698" y="508924"/>
            <a:ext cx="4286250" cy="5715000"/>
          </a:xfrm>
          <a:prstGeom prst="rect">
            <a:avLst/>
          </a:prstGeom>
        </p:spPr>
      </p:pic>
    </p:spTree>
    <p:extLst>
      <p:ext uri="{BB962C8B-B14F-4D97-AF65-F5344CB8AC3E}">
        <p14:creationId xmlns:p14="http://schemas.microsoft.com/office/powerpoint/2010/main" val="12816574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480A280-B6E7-4E42-AE4D-487E864C38B1}"/>
              </a:ext>
            </a:extLst>
          </p:cNvPr>
          <p:cNvSpPr>
            <a:spLocks noGrp="1"/>
          </p:cNvSpPr>
          <p:nvPr>
            <p:ph type="title"/>
          </p:nvPr>
        </p:nvSpPr>
        <p:spPr>
          <a:xfrm>
            <a:off x="838200" y="136525"/>
            <a:ext cx="10515600" cy="1325563"/>
          </a:xfrm>
        </p:spPr>
        <p:txBody>
          <a:bodyPr>
            <a:normAutofit/>
          </a:bodyPr>
          <a:lstStyle/>
          <a:p>
            <a:r>
              <a:rPr lang="nb-NO" b="1" dirty="0"/>
              <a:t>Planlegging, dokumentasjon og vurdering</a:t>
            </a:r>
          </a:p>
        </p:txBody>
      </p:sp>
      <p:graphicFrame>
        <p:nvGraphicFramePr>
          <p:cNvPr id="5" name="Plassholder for innhold 2">
            <a:extLst>
              <a:ext uri="{FF2B5EF4-FFF2-40B4-BE49-F238E27FC236}">
                <a16:creationId xmlns:a16="http://schemas.microsoft.com/office/drawing/2014/main" id="{D71E3A8F-A3E6-41E3-918D-BCD9FEDC337A}"/>
              </a:ext>
            </a:extLst>
          </p:cNvPr>
          <p:cNvGraphicFramePr>
            <a:graphicFrameLocks noGrp="1"/>
          </p:cNvGraphicFramePr>
          <p:nvPr>
            <p:ph idx="1"/>
            <p:extLst>
              <p:ext uri="{D42A27DB-BD31-4B8C-83A1-F6EECF244321}">
                <p14:modId xmlns:p14="http://schemas.microsoft.com/office/powerpoint/2010/main" val="173392331"/>
              </p:ext>
            </p:extLst>
          </p:nvPr>
        </p:nvGraphicFramePr>
        <p:xfrm>
          <a:off x="838200" y="1379095"/>
          <a:ext cx="10515600" cy="51637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Plassholder for lysbildenummer 2">
            <a:extLst>
              <a:ext uri="{FF2B5EF4-FFF2-40B4-BE49-F238E27FC236}">
                <a16:creationId xmlns:a16="http://schemas.microsoft.com/office/drawing/2014/main" id="{8B6058B5-4B83-844D-9332-09A50FCBA78C}"/>
              </a:ext>
            </a:extLst>
          </p:cNvPr>
          <p:cNvSpPr>
            <a:spLocks noGrp="1"/>
          </p:cNvSpPr>
          <p:nvPr>
            <p:ph type="sldNum" sz="quarter" idx="12"/>
          </p:nvPr>
        </p:nvSpPr>
        <p:spPr/>
        <p:txBody>
          <a:bodyPr/>
          <a:lstStyle/>
          <a:p>
            <a:fld id="{51845F5A-061D-4825-9AE9-D7794091C6CF}" type="slidenum">
              <a:rPr lang="en-US" smtClean="0"/>
              <a:t>28</a:t>
            </a:fld>
            <a:endParaRPr lang="en-US"/>
          </a:p>
        </p:txBody>
      </p:sp>
    </p:spTree>
    <p:extLst>
      <p:ext uri="{BB962C8B-B14F-4D97-AF65-F5344CB8AC3E}">
        <p14:creationId xmlns:p14="http://schemas.microsoft.com/office/powerpoint/2010/main" val="34633849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8E3A989-EF83-2348-A1A2-2456EA3F9A2B}"/>
              </a:ext>
            </a:extLst>
          </p:cNvPr>
          <p:cNvSpPr>
            <a:spLocks noGrp="1"/>
          </p:cNvSpPr>
          <p:nvPr>
            <p:ph type="title"/>
          </p:nvPr>
        </p:nvSpPr>
        <p:spPr>
          <a:xfrm>
            <a:off x="234842" y="17890"/>
            <a:ext cx="2983991" cy="709845"/>
          </a:xfrm>
        </p:spPr>
        <p:txBody>
          <a:bodyPr>
            <a:normAutofit/>
          </a:bodyPr>
          <a:lstStyle/>
          <a:p>
            <a:r>
              <a:rPr lang="nb-NO" b="1" dirty="0"/>
              <a:t>Sikkerhet</a:t>
            </a:r>
          </a:p>
        </p:txBody>
      </p:sp>
      <p:sp>
        <p:nvSpPr>
          <p:cNvPr id="3" name="Plassholder for innhold 2">
            <a:extLst>
              <a:ext uri="{FF2B5EF4-FFF2-40B4-BE49-F238E27FC236}">
                <a16:creationId xmlns:a16="http://schemas.microsoft.com/office/drawing/2014/main" id="{6B9BB1E3-825F-7141-9CC9-A47097E12617}"/>
              </a:ext>
            </a:extLst>
          </p:cNvPr>
          <p:cNvSpPr>
            <a:spLocks noGrp="1"/>
          </p:cNvSpPr>
          <p:nvPr>
            <p:ph idx="1"/>
          </p:nvPr>
        </p:nvSpPr>
        <p:spPr>
          <a:xfrm>
            <a:off x="152649" y="670836"/>
            <a:ext cx="9063069" cy="5685514"/>
          </a:xfrm>
        </p:spPr>
        <p:txBody>
          <a:bodyPr>
            <a:noAutofit/>
          </a:bodyPr>
          <a:lstStyle/>
          <a:p>
            <a:pPr marL="0" indent="0">
              <a:lnSpc>
                <a:spcPct val="150000"/>
              </a:lnSpc>
              <a:buNone/>
            </a:pPr>
            <a:r>
              <a:rPr lang="nb-NO" sz="1200" dirty="0"/>
              <a:t>Når vi går langs en bilvei og er på tur utenfor barnehagens områder har vi </a:t>
            </a:r>
            <a:r>
              <a:rPr lang="nb-NO" sz="1200" dirty="0" err="1"/>
              <a:t>refleksvest</a:t>
            </a:r>
            <a:r>
              <a:rPr lang="nb-NO" sz="1200" dirty="0"/>
              <a:t> på oss. Det er fordi alle biler skal se oss når vi lærer barna å gå ute i trafikken. Her er det mange ting å tenke på: man må høre på når den voksne sier stopp, vi går langs kanten og stopper når bilene kommer så de kan kjøre trygt forbi. Vi lærer barna mye om trafikken og det å bli trygg på den. Når barna kommer i Stjerneskuddet, så ferdes vi gjerne litt lengre bort fra barnehagen, og her lærer vi enda mer om hvordan man skal oppføre seg i trafikken, i buss, i taxi eller på ferge. </a:t>
            </a:r>
          </a:p>
          <a:p>
            <a:pPr marL="0" indent="0">
              <a:lnSpc>
                <a:spcPct val="150000"/>
              </a:lnSpc>
              <a:buNone/>
            </a:pPr>
            <a:r>
              <a:rPr lang="nb-NO" sz="1200" dirty="0"/>
              <a:t>Barnehagen er også med i private barnehagers landsforbund sitt HMS-program som heter Mentor. Mentor er et system som handler om alt innen helse, miljø og sikkerhet. </a:t>
            </a:r>
          </a:p>
          <a:p>
            <a:pPr marL="0" indent="0">
              <a:lnSpc>
                <a:spcPct val="150000"/>
              </a:lnSpc>
              <a:buNone/>
            </a:pPr>
            <a:r>
              <a:rPr lang="nb-NO" sz="1200" dirty="0"/>
              <a:t>Vi som jobber i barnehagen kurses i førstehjelp hvert år, hvor vi blant annet lærer hva som er lurt å gjøre hvis barna skader seg i barnehagen. Noen tar i tillegg kurs i livredning i vann, slik at barna kan føle seg trygge når vi drar i svømmebassenget med Stjerneskuddet. </a:t>
            </a:r>
          </a:p>
          <a:p>
            <a:pPr marL="0" indent="0">
              <a:lnSpc>
                <a:spcPct val="150000"/>
              </a:lnSpc>
              <a:buNone/>
            </a:pPr>
            <a:r>
              <a:rPr lang="nb-NO" sz="1200" dirty="0"/>
              <a:t>Vi markerer noe som heter brannvernuken her i barnehagen. Her får vi noen ganger besøk av en brannbil, og barna lærer seg nødnummer og at det ikke er farlig å gå pent ut til møteplassen vår når brannalarmen går. Brannbamsen </a:t>
            </a:r>
            <a:r>
              <a:rPr lang="nb-NO" sz="1200" dirty="0" err="1"/>
              <a:t>Bjørnis</a:t>
            </a:r>
            <a:r>
              <a:rPr lang="nb-NO" sz="1200" dirty="0"/>
              <a:t> er gjerne med oss gjennom denne uken for å lære barna mye om brannvern. </a:t>
            </a:r>
          </a:p>
          <a:p>
            <a:pPr marL="0" indent="0">
              <a:lnSpc>
                <a:spcPct val="150000"/>
              </a:lnSpc>
              <a:buNone/>
            </a:pPr>
            <a:r>
              <a:rPr lang="nb-NO" sz="1200" dirty="0"/>
              <a:t>I barnehagen har vi to elektriske sykler med plass til seks barn i hver. Her har vi hjelm til alle barna som de får på seg når vi sykler. De er også spent fast i sykkelen mens vi sykler.</a:t>
            </a:r>
          </a:p>
        </p:txBody>
      </p:sp>
      <p:sp>
        <p:nvSpPr>
          <p:cNvPr id="5" name="Plassholder for lysbildenummer 4">
            <a:extLst>
              <a:ext uri="{FF2B5EF4-FFF2-40B4-BE49-F238E27FC236}">
                <a16:creationId xmlns:a16="http://schemas.microsoft.com/office/drawing/2014/main" id="{2051CDB0-34A4-734D-A23A-52B4DF78750C}"/>
              </a:ext>
            </a:extLst>
          </p:cNvPr>
          <p:cNvSpPr>
            <a:spLocks noGrp="1"/>
          </p:cNvSpPr>
          <p:nvPr>
            <p:ph type="sldNum" sz="quarter" idx="12"/>
          </p:nvPr>
        </p:nvSpPr>
        <p:spPr>
          <a:xfrm>
            <a:off x="10506456" y="6356350"/>
            <a:ext cx="850392" cy="365125"/>
          </a:xfrm>
        </p:spPr>
        <p:txBody>
          <a:bodyPr>
            <a:normAutofit/>
          </a:bodyPr>
          <a:lstStyle/>
          <a:p>
            <a:pPr>
              <a:spcAft>
                <a:spcPts val="600"/>
              </a:spcAft>
            </a:pPr>
            <a:fld id="{51845F5A-061D-4825-9AE9-D7794091C6CF}" type="slidenum">
              <a:rPr lang="en-US">
                <a:solidFill>
                  <a:schemeClr val="tx1">
                    <a:lumMod val="65000"/>
                    <a:lumOff val="35000"/>
                  </a:schemeClr>
                </a:solidFill>
              </a:rPr>
              <a:pPr>
                <a:spcAft>
                  <a:spcPts val="600"/>
                </a:spcAft>
              </a:pPr>
              <a:t>29</a:t>
            </a:fld>
            <a:endParaRPr lang="en-US">
              <a:solidFill>
                <a:schemeClr val="tx1">
                  <a:lumMod val="65000"/>
                  <a:lumOff val="35000"/>
                </a:schemeClr>
              </a:solidFill>
            </a:endParaRPr>
          </a:p>
        </p:txBody>
      </p:sp>
      <p:sp>
        <p:nvSpPr>
          <p:cNvPr id="6" name="Rectangle 2"/>
          <p:cNvSpPr>
            <a:spLocks noChangeArrowheads="1"/>
          </p:cNvSpPr>
          <p:nvPr/>
        </p:nvSpPr>
        <p:spPr bwMode="auto">
          <a:xfrm>
            <a:off x="7171362" y="2424702"/>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spTree>
    <p:extLst>
      <p:ext uri="{BB962C8B-B14F-4D97-AF65-F5344CB8AC3E}">
        <p14:creationId xmlns:p14="http://schemas.microsoft.com/office/powerpoint/2010/main" val="3518208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677334" y="609600"/>
            <a:ext cx="8596668" cy="684944"/>
          </a:xfrm>
        </p:spPr>
        <p:txBody>
          <a:bodyPr>
            <a:normAutofit/>
          </a:bodyPr>
          <a:lstStyle/>
          <a:p>
            <a:r>
              <a:rPr lang="nb-NO" dirty="0"/>
              <a:t>Trafikksikkerhet</a:t>
            </a:r>
          </a:p>
        </p:txBody>
      </p:sp>
      <p:sp>
        <p:nvSpPr>
          <p:cNvPr id="4" name="Plassholder for lysbildenummer 3"/>
          <p:cNvSpPr>
            <a:spLocks noGrp="1"/>
          </p:cNvSpPr>
          <p:nvPr>
            <p:ph type="sldNum" sz="quarter" idx="12"/>
          </p:nvPr>
        </p:nvSpPr>
        <p:spPr/>
        <p:txBody>
          <a:bodyPr/>
          <a:lstStyle/>
          <a:p>
            <a:fld id="{51845F5A-061D-4825-9AE9-D7794091C6CF}" type="slidenum">
              <a:rPr lang="en-US" smtClean="0"/>
              <a:t>30</a:t>
            </a:fld>
            <a:endParaRPr lang="en-US"/>
          </a:p>
        </p:txBody>
      </p:sp>
      <p:sp>
        <p:nvSpPr>
          <p:cNvPr id="6" name="TekstSylinder 5"/>
          <p:cNvSpPr txBox="1"/>
          <p:nvPr/>
        </p:nvSpPr>
        <p:spPr>
          <a:xfrm>
            <a:off x="380144" y="1469204"/>
            <a:ext cx="4941869" cy="4201150"/>
          </a:xfrm>
          <a:prstGeom prst="rect">
            <a:avLst/>
          </a:prstGeom>
          <a:noFill/>
        </p:spPr>
        <p:txBody>
          <a:bodyPr wrap="square" rtlCol="0">
            <a:spAutoFit/>
          </a:bodyPr>
          <a:lstStyle/>
          <a:p>
            <a:pPr>
              <a:lnSpc>
                <a:spcPct val="150000"/>
              </a:lnSpc>
            </a:pPr>
            <a:r>
              <a:rPr lang="nb-NO" dirty="0"/>
              <a:t>SIKRING AV BARN I BIL </a:t>
            </a:r>
          </a:p>
          <a:p>
            <a:pPr>
              <a:lnSpc>
                <a:spcPct val="150000"/>
              </a:lnSpc>
            </a:pPr>
            <a:r>
              <a:rPr lang="nb-NO" sz="1600" b="1" dirty="0"/>
              <a:t>Slik sikrer du barna best i bilen: </a:t>
            </a:r>
            <a:endParaRPr lang="nb-NO" sz="1600" dirty="0"/>
          </a:p>
          <a:p>
            <a:pPr marL="285750" indent="-285750">
              <a:lnSpc>
                <a:spcPct val="150000"/>
              </a:lnSpc>
              <a:buFontTx/>
              <a:buChar char="-"/>
            </a:pPr>
            <a:r>
              <a:rPr lang="nb-NO" sz="1200" dirty="0"/>
              <a:t>Det er </a:t>
            </a:r>
            <a:r>
              <a:rPr lang="nb-NO" sz="1200" dirty="0" err="1"/>
              <a:t>på̊budt</a:t>
            </a:r>
            <a:r>
              <a:rPr lang="nb-NO" sz="1200" dirty="0"/>
              <a:t> å sikre barn med godkjent barnesete til de er minst 135 cm høye, eller over 36 kilo tunge. </a:t>
            </a:r>
          </a:p>
          <a:p>
            <a:pPr marL="285750" indent="-285750">
              <a:lnSpc>
                <a:spcPct val="150000"/>
              </a:lnSpc>
              <a:buFontTx/>
              <a:buChar char="-"/>
            </a:pPr>
            <a:r>
              <a:rPr lang="nb-NO" sz="1200" dirty="0"/>
              <a:t>Høyde og vekt </a:t>
            </a:r>
            <a:r>
              <a:rPr lang="nb-NO" sz="1200" dirty="0" err="1"/>
              <a:t>pa</a:t>
            </a:r>
            <a:r>
              <a:rPr lang="nb-NO" sz="1200" dirty="0"/>
              <a:t>̊ barnet bestemmer hvilket barnesete som skal velges. </a:t>
            </a:r>
          </a:p>
          <a:p>
            <a:pPr marL="285750" indent="-285750">
              <a:lnSpc>
                <a:spcPct val="150000"/>
              </a:lnSpc>
              <a:buFontTx/>
              <a:buChar char="-"/>
            </a:pPr>
            <a:r>
              <a:rPr lang="nb-NO" sz="1200" dirty="0"/>
              <a:t>Husk å stramme beltene godt. </a:t>
            </a:r>
          </a:p>
          <a:p>
            <a:pPr marL="285750" indent="-285750">
              <a:lnSpc>
                <a:spcPct val="150000"/>
              </a:lnSpc>
              <a:buFontTx/>
              <a:buChar char="-"/>
            </a:pPr>
            <a:r>
              <a:rPr lang="nb-NO" sz="1200" dirty="0"/>
              <a:t>Halvparten av barna feilsikres.</a:t>
            </a:r>
            <a:br>
              <a:rPr lang="nb-NO" sz="1200" dirty="0"/>
            </a:br>
            <a:r>
              <a:rPr lang="nb-NO" sz="1200" dirty="0"/>
              <a:t>Følg nøye bruksanvisningen for utstyret.</a:t>
            </a:r>
          </a:p>
          <a:p>
            <a:pPr marL="285750" indent="-285750">
              <a:lnSpc>
                <a:spcPct val="150000"/>
              </a:lnSpc>
              <a:buFontTx/>
              <a:buChar char="-"/>
            </a:pPr>
            <a:r>
              <a:rPr lang="nb-NO" sz="1200" dirty="0"/>
              <a:t>Det er livsfarlig for barn under 140 cm å sitte bakovervendt foran en airbag. </a:t>
            </a:r>
          </a:p>
          <a:p>
            <a:pPr marL="285750" indent="-285750">
              <a:lnSpc>
                <a:spcPct val="150000"/>
              </a:lnSpc>
              <a:buFontTx/>
              <a:buChar char="-"/>
            </a:pPr>
            <a:r>
              <a:rPr lang="nb-NO" sz="1200" dirty="0"/>
              <a:t>Alle i bilen </a:t>
            </a:r>
            <a:r>
              <a:rPr lang="nb-NO" sz="1200" dirty="0" err="1"/>
              <a:t>ma</a:t>
            </a:r>
            <a:r>
              <a:rPr lang="nb-NO" sz="1200" dirty="0"/>
              <a:t>̊ ha eget sete og eget bilbelte. Å ha flere barn i samme bilbelte, eller å ha barnet på fanget, er svært farlig. </a:t>
            </a:r>
          </a:p>
          <a:p>
            <a:endParaRPr lang="nb-NO" dirty="0"/>
          </a:p>
        </p:txBody>
      </p:sp>
      <p:sp>
        <p:nvSpPr>
          <p:cNvPr id="7" name="TekstSylinder 6"/>
          <p:cNvSpPr txBox="1"/>
          <p:nvPr/>
        </p:nvSpPr>
        <p:spPr>
          <a:xfrm>
            <a:off x="5251562" y="1812808"/>
            <a:ext cx="5476125" cy="3000821"/>
          </a:xfrm>
          <a:prstGeom prst="rect">
            <a:avLst/>
          </a:prstGeom>
          <a:noFill/>
        </p:spPr>
        <p:txBody>
          <a:bodyPr wrap="square" rtlCol="0">
            <a:spAutoFit/>
          </a:bodyPr>
          <a:lstStyle/>
          <a:p>
            <a:pPr>
              <a:lnSpc>
                <a:spcPct val="150000"/>
              </a:lnSpc>
            </a:pPr>
            <a:r>
              <a:rPr lang="nb-NO" dirty="0"/>
              <a:t>VOKSNE SOM ROLLEMODELLER </a:t>
            </a:r>
          </a:p>
          <a:p>
            <a:pPr>
              <a:lnSpc>
                <a:spcPct val="150000"/>
              </a:lnSpc>
            </a:pPr>
            <a:r>
              <a:rPr lang="nb-NO" sz="1200" b="1" dirty="0"/>
              <a:t>Trafikksikkerhet for barn er de voksnes ansvar og omfatter fysiske tiltak, fartsgrenser, sikker transport, sikkerhetsutstyr og trafikkopplæring. </a:t>
            </a:r>
            <a:endParaRPr lang="nb-NO" sz="1200" dirty="0"/>
          </a:p>
          <a:p>
            <a:pPr>
              <a:lnSpc>
                <a:spcPct val="150000"/>
              </a:lnSpc>
            </a:pPr>
            <a:r>
              <a:rPr lang="nb-NO" sz="1200" dirty="0"/>
              <a:t>Grunnlaget for holdninger til trafikksikkerhet legges i </a:t>
            </a:r>
            <a:r>
              <a:rPr lang="nb-NO" sz="1200" dirty="0" err="1"/>
              <a:t>barneå̊rene</a:t>
            </a:r>
            <a:r>
              <a:rPr lang="nb-NO" sz="1200" dirty="0"/>
              <a:t> og derfor </a:t>
            </a:r>
            <a:r>
              <a:rPr lang="nb-NO" sz="1200" dirty="0" err="1"/>
              <a:t>ma</a:t>
            </a:r>
            <a:r>
              <a:rPr lang="nb-NO" sz="1200" dirty="0"/>
              <a:t>̊ trafikkopplæring starte tidlig. Voksne er rollemodeller og har ansvar for at barn og unge blir gode og trygge trafikanter. Dette innebærer blant annet å utvikle barnets oppmerksomhetsevne, evne til refleksjon, vurderingsevne, evne til å ta andres perspektiv og til å ta hensyn til andre trafikanter. </a:t>
            </a:r>
          </a:p>
          <a:p>
            <a:pPr>
              <a:lnSpc>
                <a:spcPct val="150000"/>
              </a:lnSpc>
            </a:pPr>
            <a:r>
              <a:rPr lang="nb-NO" sz="1200" dirty="0"/>
              <a:t>Øvelse gjør mester! </a:t>
            </a:r>
          </a:p>
          <a:p>
            <a:endParaRPr lang="nb-NO" dirty="0"/>
          </a:p>
        </p:txBody>
      </p:sp>
      <p:sp>
        <p:nvSpPr>
          <p:cNvPr id="8" name="TekstSylinder 7"/>
          <p:cNvSpPr txBox="1"/>
          <p:nvPr/>
        </p:nvSpPr>
        <p:spPr>
          <a:xfrm>
            <a:off x="5251562" y="4998295"/>
            <a:ext cx="2897312" cy="2031325"/>
          </a:xfrm>
          <a:prstGeom prst="rect">
            <a:avLst/>
          </a:prstGeom>
          <a:noFill/>
        </p:spPr>
        <p:txBody>
          <a:bodyPr wrap="square" rtlCol="0">
            <a:spAutoFit/>
          </a:bodyPr>
          <a:lstStyle/>
          <a:p>
            <a:pPr>
              <a:lnSpc>
                <a:spcPct val="150000"/>
              </a:lnSpc>
            </a:pPr>
            <a:r>
              <a:rPr lang="nb-NO" sz="1200" b="1" dirty="0"/>
              <a:t>Foresatte </a:t>
            </a:r>
            <a:r>
              <a:rPr lang="nb-NO" sz="1200" dirty="0"/>
              <a:t>er rollemodeller.</a:t>
            </a:r>
            <a:br>
              <a:rPr lang="nb-NO" sz="1200" dirty="0"/>
            </a:br>
            <a:r>
              <a:rPr lang="nb-NO" sz="1200" b="1" dirty="0"/>
              <a:t>Voksne i barnehagen </a:t>
            </a:r>
            <a:r>
              <a:rPr lang="nb-NO" sz="1200" dirty="0"/>
              <a:t>er rollemodeller. </a:t>
            </a:r>
          </a:p>
          <a:p>
            <a:pPr>
              <a:lnSpc>
                <a:spcPct val="150000"/>
              </a:lnSpc>
            </a:pPr>
            <a:r>
              <a:rPr lang="nb-NO" sz="1200" b="1" dirty="0"/>
              <a:t>Andre voksne i barnets nærhet </a:t>
            </a:r>
            <a:endParaRPr lang="nb-NO" sz="1200" dirty="0"/>
          </a:p>
          <a:p>
            <a:pPr>
              <a:lnSpc>
                <a:spcPct val="150000"/>
              </a:lnSpc>
            </a:pPr>
            <a:r>
              <a:rPr lang="nb-NO" sz="1200" dirty="0"/>
              <a:t>er rollemodeller.</a:t>
            </a:r>
            <a:br>
              <a:rPr lang="nb-NO" sz="1200" dirty="0"/>
            </a:br>
            <a:r>
              <a:rPr lang="nb-NO" sz="1200" dirty="0"/>
              <a:t>Det </a:t>
            </a:r>
            <a:r>
              <a:rPr lang="nb-NO" sz="1200" b="1" dirty="0"/>
              <a:t>DU </a:t>
            </a:r>
            <a:r>
              <a:rPr lang="nb-NO" sz="1200" dirty="0"/>
              <a:t>gjør, gjør deg til en </a:t>
            </a:r>
            <a:r>
              <a:rPr lang="nb-NO" sz="1200" b="1" dirty="0"/>
              <a:t>rollemodell</a:t>
            </a:r>
            <a:r>
              <a:rPr lang="nb-NO" sz="1200" dirty="0"/>
              <a:t>! </a:t>
            </a:r>
          </a:p>
          <a:p>
            <a:endParaRPr lang="nb-NO" dirty="0"/>
          </a:p>
        </p:txBody>
      </p:sp>
    </p:spTree>
    <p:extLst>
      <p:ext uri="{BB962C8B-B14F-4D97-AF65-F5344CB8AC3E}">
        <p14:creationId xmlns:p14="http://schemas.microsoft.com/office/powerpoint/2010/main" val="8235324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p:cNvSpPr>
            <a:spLocks noGrp="1"/>
          </p:cNvSpPr>
          <p:nvPr>
            <p:ph type="sldNum" sz="quarter" idx="12"/>
          </p:nvPr>
        </p:nvSpPr>
        <p:spPr>
          <a:xfrm>
            <a:off x="8570114" y="6059420"/>
            <a:ext cx="683339" cy="365125"/>
          </a:xfrm>
        </p:spPr>
        <p:txBody>
          <a:bodyPr/>
          <a:lstStyle/>
          <a:p>
            <a:fld id="{51845F5A-061D-4825-9AE9-D7794091C6CF}" type="slidenum">
              <a:rPr lang="en-US" smtClean="0"/>
              <a:t>31</a:t>
            </a:fld>
            <a:endParaRPr lang="en-US"/>
          </a:p>
        </p:txBody>
      </p:sp>
      <p:sp>
        <p:nvSpPr>
          <p:cNvPr id="5" name="TekstSylinder 4"/>
          <p:cNvSpPr txBox="1"/>
          <p:nvPr/>
        </p:nvSpPr>
        <p:spPr>
          <a:xfrm>
            <a:off x="214998" y="751022"/>
            <a:ext cx="4069327" cy="4675062"/>
          </a:xfrm>
          <a:prstGeom prst="rect">
            <a:avLst/>
          </a:prstGeom>
          <a:noFill/>
        </p:spPr>
        <p:txBody>
          <a:bodyPr wrap="square" rtlCol="0">
            <a:spAutoFit/>
          </a:bodyPr>
          <a:lstStyle/>
          <a:p>
            <a:pPr>
              <a:lnSpc>
                <a:spcPct val="150000"/>
              </a:lnSpc>
            </a:pPr>
            <a:r>
              <a:rPr lang="nb-NO" sz="1600" b="1" dirty="0"/>
              <a:t>Tenk gjennom hva du som foresatt gjør med tanke på barn og trafikksikkerhet! </a:t>
            </a:r>
            <a:endParaRPr lang="nb-NO" sz="1600" dirty="0"/>
          </a:p>
          <a:p>
            <a:pPr>
              <a:lnSpc>
                <a:spcPct val="150000"/>
              </a:lnSpc>
            </a:pPr>
            <a:r>
              <a:rPr lang="nb-NO" sz="1200" dirty="0"/>
              <a:t>• Jeg snakker med barnet mitt om hvor viktig det er å bruke refleks 		</a:t>
            </a:r>
          </a:p>
          <a:p>
            <a:pPr>
              <a:lnSpc>
                <a:spcPct val="150000"/>
              </a:lnSpc>
            </a:pPr>
            <a:r>
              <a:rPr lang="nb-NO" sz="1200" dirty="0"/>
              <a:t>• Jeg bruker alltid refleks selv 	</a:t>
            </a:r>
          </a:p>
          <a:p>
            <a:pPr>
              <a:lnSpc>
                <a:spcPct val="150000"/>
              </a:lnSpc>
            </a:pPr>
            <a:r>
              <a:rPr lang="nb-NO" sz="1200" dirty="0"/>
              <a:t>• </a:t>
            </a:r>
            <a:r>
              <a:rPr lang="nb-NO" sz="1200" dirty="0" err="1"/>
              <a:t>Når</a:t>
            </a:r>
            <a:r>
              <a:rPr lang="nb-NO" sz="1200" dirty="0"/>
              <a:t> jeg bringer og henter barn, er jeg bevisst på hvor jeg skal kjøre/parkere utenfor barnehagen</a:t>
            </a:r>
          </a:p>
          <a:p>
            <a:pPr>
              <a:lnSpc>
                <a:spcPct val="150000"/>
              </a:lnSpc>
            </a:pPr>
            <a:r>
              <a:rPr lang="nb-NO" sz="1200" dirty="0"/>
              <a:t>• Jeg er bevisst på at trafikkbildet utenfor barnehagen er hektisk, og at barn lett kan hoppe ut i veien der bilene kjører 		</a:t>
            </a:r>
          </a:p>
          <a:p>
            <a:pPr>
              <a:lnSpc>
                <a:spcPct val="150000"/>
              </a:lnSpc>
            </a:pPr>
            <a:r>
              <a:rPr lang="nb-NO" sz="1200" dirty="0"/>
              <a:t>• Når jeg går i trafikken med barnet mitt, snakker vi om ulike trafikkregler 		</a:t>
            </a:r>
          </a:p>
          <a:p>
            <a:pPr>
              <a:lnSpc>
                <a:spcPct val="150000"/>
              </a:lnSpc>
            </a:pPr>
            <a:r>
              <a:rPr lang="nb-NO" sz="1200" dirty="0"/>
              <a:t>• Jeg er klar over at barn kopierer de voksnes atferd, og at jeg er en viktig rollemodell for barn 	</a:t>
            </a:r>
          </a:p>
          <a:p>
            <a:pPr>
              <a:lnSpc>
                <a:spcPct val="150000"/>
              </a:lnSpc>
            </a:pPr>
            <a:r>
              <a:rPr lang="nb-NO" sz="1200" dirty="0"/>
              <a:t>• Om mulig; går eller sykler jeg med barnet til barnehagen 			</a:t>
            </a:r>
            <a:endParaRPr lang="nb-NO" dirty="0"/>
          </a:p>
        </p:txBody>
      </p:sp>
      <p:sp>
        <p:nvSpPr>
          <p:cNvPr id="8" name="TekstSylinder 7"/>
          <p:cNvSpPr txBox="1"/>
          <p:nvPr/>
        </p:nvSpPr>
        <p:spPr>
          <a:xfrm>
            <a:off x="4284325" y="2887038"/>
            <a:ext cx="6315182" cy="2169825"/>
          </a:xfrm>
          <a:prstGeom prst="rect">
            <a:avLst/>
          </a:prstGeom>
          <a:noFill/>
        </p:spPr>
        <p:txBody>
          <a:bodyPr wrap="square" rtlCol="0">
            <a:spAutoFit/>
          </a:bodyPr>
          <a:lstStyle/>
          <a:p>
            <a:pPr>
              <a:lnSpc>
                <a:spcPct val="150000"/>
              </a:lnSpc>
            </a:pPr>
            <a:r>
              <a:rPr lang="nb-NO" b="1" dirty="0"/>
              <a:t>AKTUELLE NETTSIDER </a:t>
            </a:r>
            <a:endParaRPr lang="nb-NO" dirty="0"/>
          </a:p>
          <a:p>
            <a:pPr>
              <a:lnSpc>
                <a:spcPct val="150000"/>
              </a:lnSpc>
            </a:pPr>
            <a:r>
              <a:rPr lang="nb-NO" sz="1200" dirty="0"/>
              <a:t>• Om sikring av barn i bil: </a:t>
            </a:r>
          </a:p>
          <a:p>
            <a:pPr marL="171450" indent="-171450">
              <a:lnSpc>
                <a:spcPct val="150000"/>
              </a:lnSpc>
              <a:buFont typeface="Arial" charset="0"/>
              <a:buChar char="•"/>
            </a:pPr>
            <a:r>
              <a:rPr lang="nb-NO" sz="1200"/>
              <a:t>Trygg trafikk: </a:t>
            </a:r>
            <a:r>
              <a:rPr lang="nb-NO" sz="1200">
                <a:hlinkClick r:id="rId2"/>
              </a:rPr>
              <a:t>https</a:t>
            </a:r>
            <a:r>
              <a:rPr lang="nb-NO" sz="1200" dirty="0">
                <a:hlinkClick r:id="rId2"/>
              </a:rPr>
              <a:t>://www.tryggtrafikk.no/sikring-av-barn-i-bil/</a:t>
            </a:r>
            <a:endParaRPr lang="nb-NO" sz="1200" dirty="0"/>
          </a:p>
          <a:p>
            <a:pPr>
              <a:lnSpc>
                <a:spcPct val="150000"/>
              </a:lnSpc>
            </a:pPr>
            <a:r>
              <a:rPr lang="nb-NO" sz="1200" dirty="0"/>
              <a:t>• Trygg trafikk: </a:t>
            </a:r>
            <a:r>
              <a:rPr lang="nb-NO" sz="1200" dirty="0">
                <a:hlinkClick r:id="rId3"/>
              </a:rPr>
              <a:t>www.tryggtrafikk.no</a:t>
            </a:r>
            <a:r>
              <a:rPr lang="nb-NO" sz="1200" dirty="0"/>
              <a:t>  </a:t>
            </a:r>
          </a:p>
          <a:p>
            <a:pPr>
              <a:lnSpc>
                <a:spcPct val="150000"/>
              </a:lnSpc>
            </a:pPr>
            <a:r>
              <a:rPr lang="nb-NO" sz="1200" dirty="0"/>
              <a:t>• Trygg trafikk reflekstips: </a:t>
            </a:r>
            <a:r>
              <a:rPr lang="nb-NO" sz="1200" dirty="0">
                <a:hlinkClick r:id="rId4" invalidUrl="http://www.tryggtrafikk.no/refleks/slik-bruker- du-refleks/"/>
              </a:rPr>
              <a:t>www.tryggtrafikk.no/refleks/slik-bruker- du-refleks/</a:t>
            </a:r>
            <a:r>
              <a:rPr lang="nb-NO" sz="1200" dirty="0"/>
              <a:t>  </a:t>
            </a:r>
          </a:p>
          <a:p>
            <a:pPr>
              <a:lnSpc>
                <a:spcPct val="150000"/>
              </a:lnSpc>
            </a:pPr>
            <a:r>
              <a:rPr lang="nb-NO" sz="1200" dirty="0"/>
              <a:t>• Barnas trafikklubb: </a:t>
            </a:r>
            <a:r>
              <a:rPr lang="nb-NO" sz="1200" dirty="0">
                <a:hlinkClick r:id="rId5"/>
              </a:rPr>
              <a:t>www.barnastrafikklubb.no</a:t>
            </a:r>
            <a:r>
              <a:rPr lang="nb-NO" sz="1200" dirty="0"/>
              <a:t> </a:t>
            </a:r>
          </a:p>
          <a:p>
            <a:endParaRPr lang="nb-NO" dirty="0"/>
          </a:p>
        </p:txBody>
      </p:sp>
      <p:sp>
        <p:nvSpPr>
          <p:cNvPr id="9" name="TekstSylinder 8"/>
          <p:cNvSpPr txBox="1"/>
          <p:nvPr/>
        </p:nvSpPr>
        <p:spPr>
          <a:xfrm>
            <a:off x="4482957" y="751022"/>
            <a:ext cx="4208980" cy="1384995"/>
          </a:xfrm>
          <a:prstGeom prst="rect">
            <a:avLst/>
          </a:prstGeom>
          <a:noFill/>
        </p:spPr>
        <p:txBody>
          <a:bodyPr wrap="square" rtlCol="0">
            <a:spAutoFit/>
          </a:bodyPr>
          <a:lstStyle/>
          <a:p>
            <a:r>
              <a:rPr lang="nb-NO" b="1" i="1" dirty="0"/>
              <a:t>HUSKEREGLER for barn i trafikken: </a:t>
            </a:r>
            <a:endParaRPr lang="nb-NO" b="1" dirty="0"/>
          </a:p>
          <a:p>
            <a:pPr marL="285750" indent="-285750">
              <a:buFontTx/>
              <a:buChar char="-"/>
            </a:pPr>
            <a:r>
              <a:rPr lang="nb-NO" sz="1200" i="1" dirty="0"/>
              <a:t>Bruk øynene! </a:t>
            </a:r>
          </a:p>
          <a:p>
            <a:pPr marL="285750" indent="-285750">
              <a:buFontTx/>
              <a:buChar char="-"/>
            </a:pPr>
            <a:r>
              <a:rPr lang="nb-NO" sz="1200" i="1" dirty="0"/>
              <a:t>Bruk ørene!</a:t>
            </a:r>
          </a:p>
          <a:p>
            <a:pPr marL="285750" indent="-285750">
              <a:buFontTx/>
              <a:buChar char="-"/>
            </a:pPr>
            <a:r>
              <a:rPr lang="nb-NO" sz="1200" i="1" dirty="0"/>
              <a:t>Stopp opp!</a:t>
            </a:r>
          </a:p>
          <a:p>
            <a:pPr marL="285750" indent="-285750">
              <a:buFontTx/>
              <a:buChar char="-"/>
            </a:pPr>
            <a:r>
              <a:rPr lang="nb-NO" sz="1200" i="1" dirty="0"/>
              <a:t>Bruk refleks! </a:t>
            </a:r>
            <a:endParaRPr lang="nb-NO" sz="1200" dirty="0"/>
          </a:p>
          <a:p>
            <a:endParaRPr lang="nb-NO" dirty="0"/>
          </a:p>
        </p:txBody>
      </p:sp>
      <p:sp>
        <p:nvSpPr>
          <p:cNvPr id="10" name="TekstSylinder 9"/>
          <p:cNvSpPr txBox="1"/>
          <p:nvPr/>
        </p:nvSpPr>
        <p:spPr>
          <a:xfrm>
            <a:off x="7181637" y="1787387"/>
            <a:ext cx="2578813" cy="1384995"/>
          </a:xfrm>
          <a:prstGeom prst="rect">
            <a:avLst/>
          </a:prstGeom>
          <a:noFill/>
        </p:spPr>
        <p:txBody>
          <a:bodyPr wrap="square" rtlCol="0">
            <a:spAutoFit/>
          </a:bodyPr>
          <a:lstStyle/>
          <a:p>
            <a:r>
              <a:rPr lang="nb-NO" b="1" i="1" dirty="0"/>
              <a:t>SYKKELREGLER: </a:t>
            </a:r>
            <a:endParaRPr lang="nb-NO" b="1" dirty="0"/>
          </a:p>
          <a:p>
            <a:pPr marL="285750" indent="-285750">
              <a:buFontTx/>
              <a:buChar char="-"/>
            </a:pPr>
            <a:r>
              <a:rPr lang="nb-NO" sz="1200" i="1" dirty="0"/>
              <a:t>Bruk hjelm, både voksne og barn! </a:t>
            </a:r>
            <a:endParaRPr lang="nb-NO" sz="1200" dirty="0"/>
          </a:p>
          <a:p>
            <a:pPr marL="285750" indent="-285750">
              <a:buFontTx/>
              <a:buChar char="-"/>
            </a:pPr>
            <a:r>
              <a:rPr lang="nb-NO" sz="1200" i="1" dirty="0"/>
              <a:t>Bruk refleks!</a:t>
            </a:r>
          </a:p>
          <a:p>
            <a:pPr marL="285750" indent="-285750">
              <a:buFontTx/>
              <a:buChar char="-"/>
            </a:pPr>
            <a:r>
              <a:rPr lang="nb-NO" sz="1200" i="1" dirty="0"/>
              <a:t>Sjekk bremsene! </a:t>
            </a:r>
            <a:endParaRPr lang="nb-NO" sz="1200" dirty="0"/>
          </a:p>
          <a:p>
            <a:endParaRPr lang="nb-NO" dirty="0"/>
          </a:p>
        </p:txBody>
      </p:sp>
      <p:sp>
        <p:nvSpPr>
          <p:cNvPr id="13" name="TekstSylinder 12"/>
          <p:cNvSpPr txBox="1"/>
          <p:nvPr/>
        </p:nvSpPr>
        <p:spPr>
          <a:xfrm>
            <a:off x="9856787" y="1059203"/>
            <a:ext cx="2167847" cy="3970318"/>
          </a:xfrm>
          <a:prstGeom prst="rect">
            <a:avLst/>
          </a:prstGeom>
          <a:noFill/>
        </p:spPr>
        <p:txBody>
          <a:bodyPr wrap="square" rtlCol="0">
            <a:spAutoFit/>
          </a:bodyPr>
          <a:lstStyle/>
          <a:p>
            <a:r>
              <a:rPr lang="nb-NO" b="1" dirty="0"/>
              <a:t>BARNEHAGEN MINNER OM AT FARTSGRENSEN PÅ VEIEN INN TIL BARNEHAGEN ER 30 KM I TIMEN. </a:t>
            </a:r>
          </a:p>
          <a:p>
            <a:endParaRPr lang="nb-NO" b="1" dirty="0"/>
          </a:p>
          <a:p>
            <a:r>
              <a:rPr lang="nb-NO" b="1" dirty="0"/>
              <a:t>KJØR GJERNE SAKTERE DER TRAFIKKBILDET ER UOVERSIKTELIG. </a:t>
            </a:r>
          </a:p>
          <a:p>
            <a:endParaRPr lang="nb-NO" b="1" dirty="0"/>
          </a:p>
          <a:p>
            <a:r>
              <a:rPr lang="nb-NO" b="1" dirty="0"/>
              <a:t>TAKK FOR AT DU BRYR DEG!</a:t>
            </a:r>
          </a:p>
        </p:txBody>
      </p:sp>
    </p:spTree>
    <p:extLst>
      <p:ext uri="{BB962C8B-B14F-4D97-AF65-F5344CB8AC3E}">
        <p14:creationId xmlns:p14="http://schemas.microsoft.com/office/powerpoint/2010/main" val="17082806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8182704-DBC2-2544-AFDF-25DEBCAB36CB}"/>
              </a:ext>
            </a:extLst>
          </p:cNvPr>
          <p:cNvSpPr>
            <a:spLocks noGrp="1"/>
          </p:cNvSpPr>
          <p:nvPr>
            <p:ph type="title"/>
          </p:nvPr>
        </p:nvSpPr>
        <p:spPr/>
        <p:txBody>
          <a:bodyPr>
            <a:normAutofit/>
          </a:bodyPr>
          <a:lstStyle/>
          <a:p>
            <a:r>
              <a:rPr lang="nb-NO" b="1" dirty="0"/>
              <a:t>Relevante kilder og linker</a:t>
            </a:r>
          </a:p>
        </p:txBody>
      </p:sp>
      <p:sp>
        <p:nvSpPr>
          <p:cNvPr id="3" name="Plassholder for innhold 2">
            <a:extLst>
              <a:ext uri="{FF2B5EF4-FFF2-40B4-BE49-F238E27FC236}">
                <a16:creationId xmlns:a16="http://schemas.microsoft.com/office/drawing/2014/main" id="{136DED3B-D59F-0143-9D34-ABA0C07139CB}"/>
              </a:ext>
            </a:extLst>
          </p:cNvPr>
          <p:cNvSpPr>
            <a:spLocks noGrp="1"/>
          </p:cNvSpPr>
          <p:nvPr>
            <p:ph idx="1"/>
          </p:nvPr>
        </p:nvSpPr>
        <p:spPr>
          <a:xfrm>
            <a:off x="838201" y="2013625"/>
            <a:ext cx="4614759" cy="4163337"/>
          </a:xfrm>
        </p:spPr>
        <p:txBody>
          <a:bodyPr>
            <a:normAutofit/>
          </a:bodyPr>
          <a:lstStyle/>
          <a:p>
            <a:pPr marL="285750" indent="-285750">
              <a:lnSpc>
                <a:spcPct val="90000"/>
              </a:lnSpc>
              <a:spcAft>
                <a:spcPts val="0"/>
              </a:spcAft>
              <a:buFont typeface="Wingdings" charset="2"/>
              <a:buChar char="Ø"/>
              <a:defRPr/>
            </a:pPr>
            <a:r>
              <a:rPr lang="nb-NO" sz="1400" b="1" u="sng" dirty="0">
                <a:ea typeface="SimSun" panose="02010600030101010101" pitchFamily="2" charset="-122"/>
                <a:hlinkClick r:id="rId2"/>
              </a:rPr>
              <a:t>http://orebekk.barnehage.no/</a:t>
            </a:r>
            <a:endParaRPr lang="nb-NO" sz="1400" b="1" u="sng" dirty="0">
              <a:ea typeface="SimSun" panose="02010600030101010101" pitchFamily="2" charset="-122"/>
            </a:endParaRPr>
          </a:p>
          <a:p>
            <a:pPr marL="742950" lvl="1" indent="-285750">
              <a:lnSpc>
                <a:spcPct val="90000"/>
              </a:lnSpc>
              <a:spcAft>
                <a:spcPts val="0"/>
              </a:spcAft>
              <a:buFont typeface="Wingdings" charset="2"/>
              <a:buChar char="Ø"/>
              <a:defRPr/>
            </a:pPr>
            <a:r>
              <a:rPr lang="nb-NO" sz="1400" b="1" dirty="0">
                <a:ea typeface="SimSun" panose="02010600030101010101" pitchFamily="2" charset="-122"/>
              </a:rPr>
              <a:t>Barnehagens hjemmeside</a:t>
            </a:r>
          </a:p>
          <a:p>
            <a:pPr marL="285750" indent="-285750">
              <a:lnSpc>
                <a:spcPct val="90000"/>
              </a:lnSpc>
              <a:spcAft>
                <a:spcPts val="0"/>
              </a:spcAft>
              <a:buFont typeface="Wingdings" charset="2"/>
              <a:buChar char="Ø"/>
              <a:defRPr/>
            </a:pPr>
            <a:r>
              <a:rPr lang="nb-NO" sz="1400" b="1" u="sng" dirty="0">
                <a:ea typeface="SimSun" panose="02010600030101010101" pitchFamily="2" charset="-122"/>
                <a:hlinkClick r:id="rId3"/>
              </a:rPr>
              <a:t>http://www.regjeringen.no</a:t>
            </a:r>
            <a:r>
              <a:rPr lang="nb-NO" sz="1400" b="1" dirty="0">
                <a:ea typeface="SimSun" panose="02010600030101010101" pitchFamily="2" charset="-122"/>
              </a:rPr>
              <a:t>  </a:t>
            </a:r>
          </a:p>
          <a:p>
            <a:pPr marL="742950" lvl="1" indent="-285750">
              <a:lnSpc>
                <a:spcPct val="90000"/>
              </a:lnSpc>
              <a:spcAft>
                <a:spcPts val="0"/>
              </a:spcAft>
              <a:buFont typeface="Wingdings" charset="2"/>
              <a:buChar char="Ø"/>
              <a:defRPr/>
            </a:pPr>
            <a:r>
              <a:rPr lang="nb-NO" sz="1400" b="1" dirty="0">
                <a:ea typeface="SimSun" panose="02010600030101010101" pitchFamily="2" charset="-122"/>
              </a:rPr>
              <a:t>Her finner du rammeplan og temahefte</a:t>
            </a:r>
          </a:p>
          <a:p>
            <a:pPr marL="285750" indent="-285750">
              <a:lnSpc>
                <a:spcPct val="90000"/>
              </a:lnSpc>
              <a:spcAft>
                <a:spcPts val="0"/>
              </a:spcAft>
              <a:buFont typeface="Wingdings" charset="2"/>
              <a:buChar char="Ø"/>
              <a:defRPr/>
            </a:pPr>
            <a:r>
              <a:rPr lang="nb-NO" sz="1400" b="1" u="sng" dirty="0">
                <a:ea typeface="SimSun" panose="02010600030101010101" pitchFamily="2" charset="-122"/>
                <a:hlinkClick r:id="rId4"/>
              </a:rPr>
              <a:t>http://www.lovdata.no/all/nl-20050617-064.html</a:t>
            </a:r>
            <a:r>
              <a:rPr lang="nb-NO" sz="1400" b="1" dirty="0">
                <a:ea typeface="SimSun" panose="02010600030101010101" pitchFamily="2" charset="-122"/>
              </a:rPr>
              <a:t>  </a:t>
            </a:r>
          </a:p>
          <a:p>
            <a:pPr marL="742950" lvl="1" indent="-285750">
              <a:lnSpc>
                <a:spcPct val="90000"/>
              </a:lnSpc>
              <a:spcAft>
                <a:spcPts val="0"/>
              </a:spcAft>
              <a:buFont typeface="Wingdings" charset="2"/>
              <a:buChar char="Ø"/>
              <a:defRPr/>
            </a:pPr>
            <a:r>
              <a:rPr lang="nb-NO" sz="1400" b="1" dirty="0">
                <a:ea typeface="SimSun" panose="02010600030101010101" pitchFamily="2" charset="-122"/>
              </a:rPr>
              <a:t>Her finner du barnehageloven</a:t>
            </a:r>
          </a:p>
          <a:p>
            <a:pPr marL="285750" indent="-285750">
              <a:lnSpc>
                <a:spcPct val="90000"/>
              </a:lnSpc>
              <a:spcAft>
                <a:spcPts val="0"/>
              </a:spcAft>
              <a:buFont typeface="Wingdings" charset="2"/>
              <a:buChar char="Ø"/>
              <a:defRPr/>
            </a:pPr>
            <a:r>
              <a:rPr lang="nb-NO" sz="1400" b="1" u="sng" dirty="0">
                <a:ea typeface="SimSun" panose="02010600030101010101" pitchFamily="2" charset="-122"/>
                <a:hlinkClick r:id="rId5"/>
              </a:rPr>
              <a:t>http://www.Fredrikstad.kommune.no</a:t>
            </a:r>
            <a:endParaRPr lang="nb-NO" sz="1400" b="1" u="sng" dirty="0">
              <a:ea typeface="SimSun" panose="02010600030101010101" pitchFamily="2" charset="-122"/>
            </a:endParaRPr>
          </a:p>
          <a:p>
            <a:pPr marL="742950" lvl="1" indent="-285750">
              <a:lnSpc>
                <a:spcPct val="90000"/>
              </a:lnSpc>
              <a:spcAft>
                <a:spcPts val="0"/>
              </a:spcAft>
              <a:buFont typeface="Wingdings" charset="2"/>
              <a:buChar char="Ø"/>
              <a:defRPr/>
            </a:pPr>
            <a:r>
              <a:rPr lang="nb-NO" sz="1400" b="1" dirty="0">
                <a:ea typeface="SimSun" panose="02010600030101010101" pitchFamily="2" charset="-122"/>
              </a:rPr>
              <a:t>Her finner du søknadsskjemaer til barnehagen</a:t>
            </a:r>
            <a:endParaRPr lang="nb-NO" sz="1400" b="1" u="sng" dirty="0">
              <a:ea typeface="SimSun" panose="02010600030101010101" pitchFamily="2" charset="-122"/>
            </a:endParaRPr>
          </a:p>
          <a:p>
            <a:pPr marL="285750" indent="-285750">
              <a:lnSpc>
                <a:spcPct val="90000"/>
              </a:lnSpc>
              <a:spcAft>
                <a:spcPts val="0"/>
              </a:spcAft>
              <a:buFont typeface="Wingdings" charset="2"/>
              <a:buChar char="Ø"/>
              <a:defRPr/>
            </a:pPr>
            <a:r>
              <a:rPr lang="nb-NO" altLang="nb-NO" sz="1400" dirty="0">
                <a:ea typeface="Chalkduster" charset="0"/>
                <a:cs typeface="Chalkduster" charset="0"/>
                <a:hlinkClick r:id="rId6"/>
              </a:rPr>
              <a:t>https://www.regjeringen.no/globalassets/upload/kilde/bfd/bro/2004/0006/ddd/pdfv/210592-mobbing_skjerm_bokm.pdf</a:t>
            </a:r>
            <a:r>
              <a:rPr lang="nb-NO" altLang="nb-NO" sz="1400" dirty="0">
                <a:ea typeface="Chalkduster" charset="0"/>
                <a:cs typeface="Chalkduster" charset="0"/>
              </a:rPr>
              <a:t> </a:t>
            </a:r>
          </a:p>
          <a:p>
            <a:pPr marL="742950" lvl="1" indent="-285750">
              <a:lnSpc>
                <a:spcPct val="90000"/>
              </a:lnSpc>
              <a:spcAft>
                <a:spcPts val="0"/>
              </a:spcAft>
              <a:buFont typeface="Wingdings" charset="2"/>
              <a:buChar char="Ø"/>
              <a:defRPr/>
            </a:pPr>
            <a:r>
              <a:rPr lang="nb-NO" sz="1400" b="1" dirty="0">
                <a:ea typeface="SimSun" panose="02010600030101010101" pitchFamily="2" charset="-122"/>
              </a:rPr>
              <a:t>Her finner du skriv angående mobbing</a:t>
            </a:r>
            <a:endParaRPr lang="nb-NO" altLang="nb-NO" sz="1400" dirty="0"/>
          </a:p>
          <a:p>
            <a:pPr>
              <a:lnSpc>
                <a:spcPct val="90000"/>
              </a:lnSpc>
            </a:pPr>
            <a:endParaRPr lang="nb-NO" sz="1400" dirty="0"/>
          </a:p>
        </p:txBody>
      </p:sp>
      <p:sp>
        <p:nvSpPr>
          <p:cNvPr id="5" name="Plassholder for lysbildenummer 4">
            <a:extLst>
              <a:ext uri="{FF2B5EF4-FFF2-40B4-BE49-F238E27FC236}">
                <a16:creationId xmlns:a16="http://schemas.microsoft.com/office/drawing/2014/main" id="{1CF8D438-75C7-7F49-B431-DCC9F26968C7}"/>
              </a:ext>
            </a:extLst>
          </p:cNvPr>
          <p:cNvSpPr>
            <a:spLocks noGrp="1"/>
          </p:cNvSpPr>
          <p:nvPr>
            <p:ph type="sldNum" sz="quarter" idx="12"/>
          </p:nvPr>
        </p:nvSpPr>
        <p:spPr/>
        <p:txBody>
          <a:bodyPr/>
          <a:lstStyle/>
          <a:p>
            <a:fld id="{51845F5A-061D-4825-9AE9-D7794091C6CF}" type="slidenum">
              <a:rPr lang="en-US" smtClean="0"/>
              <a:t>32</a:t>
            </a:fld>
            <a:endParaRPr lang="en-US"/>
          </a:p>
        </p:txBody>
      </p:sp>
      <p:pic>
        <p:nvPicPr>
          <p:cNvPr id="4" name="Bilde 1" descr="Et bilde som inneholder klokke, måler&#10;&#10;Automatisk generert beskrivelse">
            <a:extLst>
              <a:ext uri="{FF2B5EF4-FFF2-40B4-BE49-F238E27FC236}">
                <a16:creationId xmlns:a16="http://schemas.microsoft.com/office/drawing/2014/main" id="{23475A5C-B226-9444-A1BA-5254ECC12E68}"/>
              </a:ext>
            </a:extLst>
          </p:cNvPr>
          <p:cNvPicPr>
            <a:picLocks noChangeAspect="1"/>
          </p:cNvPicPr>
          <p:nvPr/>
        </p:nvPicPr>
        <p:blipFill rotWithShape="1">
          <a:blip r:embed="rId7">
            <a:extLst>
              <a:ext uri="{28A0092B-C50C-407E-A947-70E740481C1C}">
                <a14:useLocalDpi xmlns:a14="http://schemas.microsoft.com/office/drawing/2010/main" val="0"/>
              </a:ext>
            </a:extLst>
          </a:blip>
          <a:srcRect l="4722" r="12764" b="-2"/>
          <a:stretch/>
        </p:blipFill>
        <p:spPr bwMode="auto">
          <a:xfrm>
            <a:off x="6101338" y="2015168"/>
            <a:ext cx="5283866" cy="421044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1337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8697A0B-279C-3A4F-B1DB-8A70C22EB52F}"/>
              </a:ext>
            </a:extLst>
          </p:cNvPr>
          <p:cNvSpPr>
            <a:spLocks noGrp="1"/>
          </p:cNvSpPr>
          <p:nvPr>
            <p:ph type="title"/>
          </p:nvPr>
        </p:nvSpPr>
        <p:spPr>
          <a:xfrm>
            <a:off x="1409700" y="99219"/>
            <a:ext cx="10515600" cy="1325563"/>
          </a:xfrm>
        </p:spPr>
        <p:txBody>
          <a:bodyPr>
            <a:normAutofit/>
          </a:bodyPr>
          <a:lstStyle/>
          <a:p>
            <a:r>
              <a:rPr lang="nb-NO" b="1" dirty="0"/>
              <a:t>Kontaktinformasjon</a:t>
            </a:r>
          </a:p>
        </p:txBody>
      </p:sp>
      <p:sp>
        <p:nvSpPr>
          <p:cNvPr id="3" name="Plassholder for innhold 2">
            <a:extLst>
              <a:ext uri="{FF2B5EF4-FFF2-40B4-BE49-F238E27FC236}">
                <a16:creationId xmlns:a16="http://schemas.microsoft.com/office/drawing/2014/main" id="{E065BC76-E12D-C74A-9883-F5790D647F90}"/>
              </a:ext>
            </a:extLst>
          </p:cNvPr>
          <p:cNvSpPr>
            <a:spLocks noGrp="1"/>
          </p:cNvSpPr>
          <p:nvPr>
            <p:ph idx="1"/>
          </p:nvPr>
        </p:nvSpPr>
        <p:spPr>
          <a:xfrm>
            <a:off x="838201" y="1524001"/>
            <a:ext cx="5283866" cy="5156200"/>
          </a:xfrm>
        </p:spPr>
        <p:txBody>
          <a:bodyPr>
            <a:normAutofit fontScale="92500" lnSpcReduction="10000"/>
          </a:bodyPr>
          <a:lstStyle/>
          <a:p>
            <a:pPr marL="0" indent="0">
              <a:lnSpc>
                <a:spcPct val="90000"/>
              </a:lnSpc>
              <a:buNone/>
            </a:pPr>
            <a:r>
              <a:rPr lang="nb-NO" altLang="nb-NO" sz="1400" dirty="0"/>
              <a:t>Eier: Sunniva R. Skåre, telefon 417 67 341</a:t>
            </a:r>
          </a:p>
          <a:p>
            <a:pPr>
              <a:lnSpc>
                <a:spcPct val="90000"/>
              </a:lnSpc>
            </a:pPr>
            <a:r>
              <a:rPr lang="nb-NO" altLang="nb-NO" sz="1400" dirty="0"/>
              <a:t>Mail: </a:t>
            </a:r>
            <a:r>
              <a:rPr lang="nb-NO" altLang="nb-NO" sz="1400" dirty="0">
                <a:hlinkClick r:id="rId2"/>
              </a:rPr>
              <a:t>orebekk@orebekk-barnehage.no </a:t>
            </a:r>
            <a:endParaRPr lang="nb-NO" altLang="nb-NO" sz="1400" dirty="0"/>
          </a:p>
          <a:p>
            <a:pPr>
              <a:lnSpc>
                <a:spcPct val="90000"/>
              </a:lnSpc>
            </a:pPr>
            <a:endParaRPr lang="nb-NO" altLang="nb-NO" sz="1400" dirty="0"/>
          </a:p>
          <a:p>
            <a:pPr marL="0" indent="0">
              <a:lnSpc>
                <a:spcPct val="90000"/>
              </a:lnSpc>
              <a:buNone/>
            </a:pPr>
            <a:r>
              <a:rPr lang="nb-NO" altLang="nb-NO" sz="1400" dirty="0"/>
              <a:t>Avdeling Minken 2,5-6 års avdeling</a:t>
            </a:r>
          </a:p>
          <a:p>
            <a:pPr>
              <a:lnSpc>
                <a:spcPct val="90000"/>
              </a:lnSpc>
            </a:pPr>
            <a:r>
              <a:rPr lang="nb-NO" altLang="nb-NO" sz="1400" dirty="0"/>
              <a:t>Telefon: 91 63 55 92</a:t>
            </a:r>
          </a:p>
          <a:p>
            <a:pPr>
              <a:lnSpc>
                <a:spcPct val="90000"/>
              </a:lnSpc>
            </a:pPr>
            <a:r>
              <a:rPr lang="nb-NO" altLang="nb-NO" sz="1400" dirty="0"/>
              <a:t>Mail: </a:t>
            </a:r>
            <a:r>
              <a:rPr lang="nb-NO" altLang="nb-NO" sz="1400" dirty="0">
                <a:hlinkClick r:id="rId3"/>
              </a:rPr>
              <a:t>minken@orebekk-barnehage.no</a:t>
            </a:r>
            <a:r>
              <a:rPr lang="nb-NO" altLang="nb-NO" sz="1400" dirty="0"/>
              <a:t>  </a:t>
            </a:r>
          </a:p>
          <a:p>
            <a:pPr>
              <a:lnSpc>
                <a:spcPct val="90000"/>
              </a:lnSpc>
            </a:pPr>
            <a:endParaRPr lang="nb-NO" altLang="nb-NO" sz="1400" dirty="0"/>
          </a:p>
          <a:p>
            <a:pPr marL="0" indent="0">
              <a:lnSpc>
                <a:spcPct val="90000"/>
              </a:lnSpc>
              <a:buNone/>
            </a:pPr>
            <a:r>
              <a:rPr lang="nb-NO" altLang="nb-NO" sz="1400" dirty="0"/>
              <a:t>Avdeling Harespretten 2,5-6 års avdeling</a:t>
            </a:r>
          </a:p>
          <a:p>
            <a:pPr>
              <a:lnSpc>
                <a:spcPct val="90000"/>
              </a:lnSpc>
            </a:pPr>
            <a:r>
              <a:rPr lang="nb-NO" altLang="nb-NO" sz="1400" dirty="0"/>
              <a:t>Telefon: 91 61 88 45 </a:t>
            </a:r>
          </a:p>
          <a:p>
            <a:pPr>
              <a:lnSpc>
                <a:spcPct val="90000"/>
              </a:lnSpc>
            </a:pPr>
            <a:r>
              <a:rPr lang="nb-NO" altLang="nb-NO" sz="1400" dirty="0"/>
              <a:t>Mail: </a:t>
            </a:r>
            <a:r>
              <a:rPr lang="nb-NO" altLang="nb-NO" sz="1400" dirty="0">
                <a:hlinkClick r:id="rId4"/>
              </a:rPr>
              <a:t>harespretten@orebekk-barnehage.no</a:t>
            </a:r>
            <a:r>
              <a:rPr lang="nb-NO" altLang="nb-NO" sz="1400" dirty="0"/>
              <a:t>   </a:t>
            </a:r>
          </a:p>
          <a:p>
            <a:pPr>
              <a:lnSpc>
                <a:spcPct val="90000"/>
              </a:lnSpc>
            </a:pPr>
            <a:endParaRPr lang="nb-NO" altLang="nb-NO" sz="1400" dirty="0"/>
          </a:p>
          <a:p>
            <a:pPr marL="0" indent="0">
              <a:lnSpc>
                <a:spcPct val="90000"/>
              </a:lnSpc>
              <a:buNone/>
            </a:pPr>
            <a:r>
              <a:rPr lang="nb-NO" altLang="nb-NO" sz="1400" dirty="0"/>
              <a:t>Avdeling Ekorna 0-2,5/3 års avdeling</a:t>
            </a:r>
          </a:p>
          <a:p>
            <a:pPr>
              <a:lnSpc>
                <a:spcPct val="90000"/>
              </a:lnSpc>
            </a:pPr>
            <a:r>
              <a:rPr lang="nb-NO" altLang="nb-NO" sz="1400" dirty="0"/>
              <a:t>Telefon: 91 61 47 49</a:t>
            </a:r>
          </a:p>
          <a:p>
            <a:pPr>
              <a:lnSpc>
                <a:spcPct val="90000"/>
              </a:lnSpc>
            </a:pPr>
            <a:r>
              <a:rPr lang="nb-NO" altLang="nb-NO" sz="1400" dirty="0"/>
              <a:t>Mail: </a:t>
            </a:r>
            <a:r>
              <a:rPr lang="nb-NO" altLang="nb-NO" sz="1400" dirty="0">
                <a:hlinkClick r:id="rId5"/>
              </a:rPr>
              <a:t>ekorna@orebekk-barnehage.no</a:t>
            </a:r>
            <a:r>
              <a:rPr lang="nb-NO" altLang="nb-NO" sz="1400" dirty="0"/>
              <a:t> </a:t>
            </a:r>
          </a:p>
          <a:p>
            <a:pPr>
              <a:lnSpc>
                <a:spcPct val="90000"/>
              </a:lnSpc>
            </a:pPr>
            <a:endParaRPr lang="nb-NO" altLang="nb-NO" sz="1400" dirty="0"/>
          </a:p>
          <a:p>
            <a:pPr marL="0" indent="0">
              <a:lnSpc>
                <a:spcPct val="90000"/>
              </a:lnSpc>
              <a:buNone/>
            </a:pPr>
            <a:r>
              <a:rPr lang="nb-NO" altLang="nb-NO" sz="1400" dirty="0"/>
              <a:t>Avdeling Revehiet 0-2,5/3 års avdeling</a:t>
            </a:r>
          </a:p>
          <a:p>
            <a:pPr>
              <a:lnSpc>
                <a:spcPct val="90000"/>
              </a:lnSpc>
            </a:pPr>
            <a:r>
              <a:rPr lang="nb-NO" altLang="nb-NO" sz="1400" dirty="0"/>
              <a:t>Telefon: 40 10 86 40</a:t>
            </a:r>
          </a:p>
          <a:p>
            <a:pPr>
              <a:lnSpc>
                <a:spcPct val="90000"/>
              </a:lnSpc>
            </a:pPr>
            <a:r>
              <a:rPr lang="nb-NO" altLang="nb-NO" sz="1400" dirty="0"/>
              <a:t>Mail: </a:t>
            </a:r>
            <a:r>
              <a:rPr lang="nb-NO" altLang="nb-NO" sz="1400" dirty="0">
                <a:hlinkClick r:id="rId6"/>
              </a:rPr>
              <a:t>revehiet@orebekk-barnehage.no</a:t>
            </a:r>
            <a:r>
              <a:rPr lang="nb-NO" altLang="nb-NO" sz="1400" dirty="0"/>
              <a:t>   </a:t>
            </a:r>
          </a:p>
          <a:p>
            <a:pPr>
              <a:lnSpc>
                <a:spcPct val="90000"/>
              </a:lnSpc>
            </a:pPr>
            <a:endParaRPr lang="nb-NO" sz="700" dirty="0"/>
          </a:p>
        </p:txBody>
      </p:sp>
      <p:sp>
        <p:nvSpPr>
          <p:cNvPr id="4" name="Plassholder for lysbildenummer 3">
            <a:extLst>
              <a:ext uri="{FF2B5EF4-FFF2-40B4-BE49-F238E27FC236}">
                <a16:creationId xmlns:a16="http://schemas.microsoft.com/office/drawing/2014/main" id="{516CEAB3-AFBA-9E40-8802-D1B76C05A369}"/>
              </a:ext>
            </a:extLst>
          </p:cNvPr>
          <p:cNvSpPr>
            <a:spLocks noGrp="1"/>
          </p:cNvSpPr>
          <p:nvPr>
            <p:ph type="sldNum" sz="quarter" idx="12"/>
          </p:nvPr>
        </p:nvSpPr>
        <p:spPr/>
        <p:txBody>
          <a:bodyPr/>
          <a:lstStyle/>
          <a:p>
            <a:fld id="{51845F5A-061D-4825-9AE9-D7794091C6CF}" type="slidenum">
              <a:rPr lang="en-US" smtClean="0"/>
              <a:t>33</a:t>
            </a:fld>
            <a:endParaRPr lang="en-US"/>
          </a:p>
        </p:txBody>
      </p:sp>
      <p:pic>
        <p:nvPicPr>
          <p:cNvPr id="6" name="Bilde 5" descr="Et bilde som inneholder tegning&#10;&#10;Automatisk generert beskrivelse">
            <a:extLst>
              <a:ext uri="{FF2B5EF4-FFF2-40B4-BE49-F238E27FC236}">
                <a16:creationId xmlns:a16="http://schemas.microsoft.com/office/drawing/2014/main" id="{8127967B-E410-AA4E-8598-735F214A7AD5}"/>
              </a:ext>
            </a:extLst>
          </p:cNvPr>
          <p:cNvPicPr>
            <a:picLocks noChangeAspect="1"/>
          </p:cNvPicPr>
          <p:nvPr/>
        </p:nvPicPr>
        <p:blipFill rotWithShape="1">
          <a:blip r:embed="rId7"/>
          <a:srcRect l="6000" r="-1" b="-1"/>
          <a:stretch/>
        </p:blipFill>
        <p:spPr>
          <a:xfrm>
            <a:off x="6101338" y="2015168"/>
            <a:ext cx="5283866" cy="4210442"/>
          </a:xfrm>
          <a:custGeom>
            <a:avLst/>
            <a:gdLst/>
            <a:ahLst/>
            <a:cxnLst/>
            <a:rect l="l" t="t" r="r" b="b"/>
            <a:pathLst>
              <a:path w="5283866" h="4210442">
                <a:moveTo>
                  <a:pt x="839883" y="18"/>
                </a:moveTo>
                <a:cubicBezTo>
                  <a:pt x="851945" y="328"/>
                  <a:pt x="864423" y="4671"/>
                  <a:pt x="875727" y="6050"/>
                </a:cubicBezTo>
                <a:cubicBezTo>
                  <a:pt x="1125267" y="36932"/>
                  <a:pt x="1374804" y="70296"/>
                  <a:pt x="1624617" y="99799"/>
                </a:cubicBezTo>
                <a:cubicBezTo>
                  <a:pt x="1858164" y="127373"/>
                  <a:pt x="2093363" y="133714"/>
                  <a:pt x="2328012" y="148051"/>
                </a:cubicBezTo>
                <a:cubicBezTo>
                  <a:pt x="2612016" y="165424"/>
                  <a:pt x="2895470" y="189965"/>
                  <a:pt x="3177820" y="228566"/>
                </a:cubicBezTo>
                <a:cubicBezTo>
                  <a:pt x="3373866" y="255590"/>
                  <a:pt x="3571843" y="274338"/>
                  <a:pt x="3770646" y="252831"/>
                </a:cubicBezTo>
                <a:cubicBezTo>
                  <a:pt x="3780572" y="251727"/>
                  <a:pt x="3791878" y="248144"/>
                  <a:pt x="3800149" y="251727"/>
                </a:cubicBezTo>
                <a:cubicBezTo>
                  <a:pt x="3896658" y="291986"/>
                  <a:pt x="4001986" y="263033"/>
                  <a:pt x="4102076" y="288400"/>
                </a:cubicBezTo>
                <a:cubicBezTo>
                  <a:pt x="4076434" y="386286"/>
                  <a:pt x="3966416" y="378289"/>
                  <a:pt x="3904377" y="446120"/>
                </a:cubicBezTo>
                <a:cubicBezTo>
                  <a:pt x="4005570" y="473141"/>
                  <a:pt x="4096562" y="500439"/>
                  <a:pt x="4188933" y="520843"/>
                </a:cubicBezTo>
                <a:cubicBezTo>
                  <a:pt x="4286818" y="542350"/>
                  <a:pt x="4369813" y="600531"/>
                  <a:pt x="4465492" y="626449"/>
                </a:cubicBezTo>
                <a:cubicBezTo>
                  <a:pt x="4485897" y="631964"/>
                  <a:pt x="4510437" y="651264"/>
                  <a:pt x="4517606" y="670015"/>
                </a:cubicBezTo>
                <a:cubicBezTo>
                  <a:pt x="4540768" y="730677"/>
                  <a:pt x="5003171" y="900804"/>
                  <a:pt x="4948576" y="954847"/>
                </a:cubicBezTo>
                <a:cubicBezTo>
                  <a:pt x="4925966" y="977182"/>
                  <a:pt x="4896738" y="993174"/>
                  <a:pt x="4866132" y="1015233"/>
                </a:cubicBezTo>
                <a:cubicBezTo>
                  <a:pt x="4912180" y="1056869"/>
                  <a:pt x="4964017" y="1075067"/>
                  <a:pt x="5019164" y="1087474"/>
                </a:cubicBezTo>
                <a:cubicBezTo>
                  <a:pt x="5035708" y="1091335"/>
                  <a:pt x="5051977" y="1099055"/>
                  <a:pt x="5053630" y="1117806"/>
                </a:cubicBezTo>
                <a:cubicBezTo>
                  <a:pt x="5055284" y="1137382"/>
                  <a:pt x="5038464" y="1145101"/>
                  <a:pt x="5024404" y="1154202"/>
                </a:cubicBezTo>
                <a:cubicBezTo>
                  <a:pt x="5004826" y="1166885"/>
                  <a:pt x="4985800" y="1177916"/>
                  <a:pt x="4960984" y="1179569"/>
                </a:cubicBezTo>
                <a:cubicBezTo>
                  <a:pt x="4920176" y="1182051"/>
                  <a:pt x="4900600" y="1217344"/>
                  <a:pt x="4876887" y="1243814"/>
                </a:cubicBezTo>
                <a:cubicBezTo>
                  <a:pt x="4863652" y="1258705"/>
                  <a:pt x="4857034" y="1288759"/>
                  <a:pt x="4880195" y="1293998"/>
                </a:cubicBezTo>
                <a:cubicBezTo>
                  <a:pt x="4935892" y="1306682"/>
                  <a:pt x="4931480" y="1343355"/>
                  <a:pt x="4930104" y="1384991"/>
                </a:cubicBezTo>
                <a:cubicBezTo>
                  <a:pt x="4928173" y="1436553"/>
                  <a:pt x="4895360" y="1460265"/>
                  <a:pt x="4855103" y="1480119"/>
                </a:cubicBezTo>
                <a:cubicBezTo>
                  <a:pt x="4841316" y="1487011"/>
                  <a:pt x="4821740" y="1486735"/>
                  <a:pt x="4816500" y="1508242"/>
                </a:cubicBezTo>
                <a:cubicBezTo>
                  <a:pt x="4839110" y="1528648"/>
                  <a:pt x="4866684" y="1512103"/>
                  <a:pt x="4890949" y="1517893"/>
                </a:cubicBezTo>
                <a:cubicBezTo>
                  <a:pt x="4911077" y="1522581"/>
                  <a:pt x="4944441" y="1520100"/>
                  <a:pt x="4916868" y="1557599"/>
                </a:cubicBezTo>
                <a:cubicBezTo>
                  <a:pt x="4908870" y="1568352"/>
                  <a:pt x="4918245" y="1576625"/>
                  <a:pt x="4928448" y="1577453"/>
                </a:cubicBezTo>
                <a:cubicBezTo>
                  <a:pt x="5010066" y="1586000"/>
                  <a:pt x="4972566" y="1661827"/>
                  <a:pt x="4998760" y="1701809"/>
                </a:cubicBezTo>
                <a:cubicBezTo>
                  <a:pt x="5005928" y="1712836"/>
                  <a:pt x="4998208" y="1731862"/>
                  <a:pt x="4986903" y="1736550"/>
                </a:cubicBezTo>
                <a:cubicBezTo>
                  <a:pt x="4914660" y="1767432"/>
                  <a:pt x="4904735" y="1841053"/>
                  <a:pt x="4869716" y="1904472"/>
                </a:cubicBezTo>
                <a:cubicBezTo>
                  <a:pt x="4907768" y="1929562"/>
                  <a:pt x="4953264" y="1935077"/>
                  <a:pt x="4994348" y="1951346"/>
                </a:cubicBezTo>
                <a:cubicBezTo>
                  <a:pt x="5037087" y="1968441"/>
                  <a:pt x="5037087" y="1981125"/>
                  <a:pt x="5001792" y="2030756"/>
                </a:cubicBezTo>
                <a:cubicBezTo>
                  <a:pt x="5093611" y="2041511"/>
                  <a:pt x="5093611" y="2041511"/>
                  <a:pt x="5065212" y="2119543"/>
                </a:cubicBezTo>
                <a:cubicBezTo>
                  <a:pt x="5142142" y="2126712"/>
                  <a:pt x="5192876" y="2163660"/>
                  <a:pt x="5204732" y="2244450"/>
                </a:cubicBezTo>
                <a:cubicBezTo>
                  <a:pt x="5210523" y="2283604"/>
                  <a:pt x="5245265" y="2302077"/>
                  <a:pt x="5283866" y="2328272"/>
                </a:cubicBezTo>
                <a:cubicBezTo>
                  <a:pt x="5235890" y="2353641"/>
                  <a:pt x="5203354" y="2406580"/>
                  <a:pt x="5147380" y="2350606"/>
                </a:cubicBezTo>
                <a:cubicBezTo>
                  <a:pt x="5126976" y="2330203"/>
                  <a:pt x="5128904" y="2356121"/>
                  <a:pt x="5126148" y="2363566"/>
                </a:cubicBezTo>
                <a:cubicBezTo>
                  <a:pt x="5119532" y="2381764"/>
                  <a:pt x="5133316" y="2393897"/>
                  <a:pt x="5142417" y="2407682"/>
                </a:cubicBezTo>
                <a:cubicBezTo>
                  <a:pt x="5151240" y="2421470"/>
                  <a:pt x="5161718" y="2436083"/>
                  <a:pt x="5164200" y="2451526"/>
                </a:cubicBezTo>
                <a:cubicBezTo>
                  <a:pt x="5165852" y="2462279"/>
                  <a:pt x="5157858" y="2477994"/>
                  <a:pt x="5149034" y="2485992"/>
                </a:cubicBezTo>
                <a:cubicBezTo>
                  <a:pt x="5102710" y="2528178"/>
                  <a:pt x="5130284" y="2623031"/>
                  <a:pt x="5042601" y="2635164"/>
                </a:cubicBezTo>
                <a:cubicBezTo>
                  <a:pt x="5003171" y="2640677"/>
                  <a:pt x="4984146" y="2675420"/>
                  <a:pt x="4955194" y="2694445"/>
                </a:cubicBezTo>
                <a:cubicBezTo>
                  <a:pt x="4854552" y="2760897"/>
                  <a:pt x="4787272" y="2846375"/>
                  <a:pt x="4756116" y="2963836"/>
                </a:cubicBezTo>
                <a:cubicBezTo>
                  <a:pt x="4747568" y="2996372"/>
                  <a:pt x="4714754" y="3022569"/>
                  <a:pt x="4693523" y="3051244"/>
                </a:cubicBezTo>
                <a:cubicBezTo>
                  <a:pt x="4703726" y="3072199"/>
                  <a:pt x="4759424" y="3026979"/>
                  <a:pt x="4739848" y="3082125"/>
                </a:cubicBezTo>
                <a:cubicBezTo>
                  <a:pt x="4724958" y="3123486"/>
                  <a:pt x="4686906" y="3149129"/>
                  <a:pt x="4651060" y="3173670"/>
                </a:cubicBezTo>
                <a:cubicBezTo>
                  <a:pt x="4610252" y="3201518"/>
                  <a:pt x="4565032" y="3223852"/>
                  <a:pt x="4546556" y="3275413"/>
                </a:cubicBezTo>
                <a:cubicBezTo>
                  <a:pt x="4542697" y="3286444"/>
                  <a:pt x="4530288" y="3298024"/>
                  <a:pt x="4519261" y="3302437"/>
                </a:cubicBezTo>
                <a:cubicBezTo>
                  <a:pt x="3944081" y="4209875"/>
                  <a:pt x="2528194" y="4215939"/>
                  <a:pt x="2364961" y="4209597"/>
                </a:cubicBezTo>
                <a:cubicBezTo>
                  <a:pt x="2167260" y="4201602"/>
                  <a:pt x="1980313" y="4145627"/>
                  <a:pt x="1796951" y="4075867"/>
                </a:cubicBezTo>
                <a:cubicBezTo>
                  <a:pt x="1719469" y="4046365"/>
                  <a:pt x="1647505" y="4004453"/>
                  <a:pt x="1572227" y="3971917"/>
                </a:cubicBezTo>
                <a:cubicBezTo>
                  <a:pt x="1468277" y="3926971"/>
                  <a:pt x="1388040" y="3841219"/>
                  <a:pt x="1284364" y="3805097"/>
                </a:cubicBezTo>
                <a:cubicBezTo>
                  <a:pt x="1177655" y="3767873"/>
                  <a:pt x="1086388" y="3699767"/>
                  <a:pt x="976645" y="3670815"/>
                </a:cubicBezTo>
                <a:cubicBezTo>
                  <a:pt x="918742" y="3655375"/>
                  <a:pt x="862768" y="3627527"/>
                  <a:pt x="871866" y="3547839"/>
                </a:cubicBezTo>
                <a:cubicBezTo>
                  <a:pt x="874349" y="3525228"/>
                  <a:pt x="859184" y="3506755"/>
                  <a:pt x="835195" y="3513373"/>
                </a:cubicBezTo>
                <a:cubicBezTo>
                  <a:pt x="789424" y="3525780"/>
                  <a:pt x="768744" y="3492967"/>
                  <a:pt x="743375" y="3468427"/>
                </a:cubicBezTo>
                <a:cubicBezTo>
                  <a:pt x="698156" y="3424863"/>
                  <a:pt x="655142" y="3378540"/>
                  <a:pt x="583175" y="3371370"/>
                </a:cubicBezTo>
                <a:cubicBezTo>
                  <a:pt x="596961" y="3337178"/>
                  <a:pt x="620399" y="3342142"/>
                  <a:pt x="641906" y="3349311"/>
                </a:cubicBezTo>
                <a:cubicBezTo>
                  <a:pt x="698432" y="3368062"/>
                  <a:pt x="754405" y="3389293"/>
                  <a:pt x="810930" y="3408042"/>
                </a:cubicBezTo>
                <a:cubicBezTo>
                  <a:pt x="847878" y="3420175"/>
                  <a:pt x="884551" y="3437271"/>
                  <a:pt x="933908" y="3423758"/>
                </a:cubicBezTo>
                <a:cubicBezTo>
                  <a:pt x="891445" y="3354826"/>
                  <a:pt x="819202" y="3342418"/>
                  <a:pt x="760747" y="3321187"/>
                </a:cubicBezTo>
                <a:cubicBezTo>
                  <a:pt x="687678" y="3294441"/>
                  <a:pt x="644664" y="3243980"/>
                  <a:pt x="593101" y="3187731"/>
                </a:cubicBezTo>
                <a:cubicBezTo>
                  <a:pt x="646869" y="3174220"/>
                  <a:pt x="680233" y="3215581"/>
                  <a:pt x="722419" y="3213374"/>
                </a:cubicBezTo>
                <a:cubicBezTo>
                  <a:pt x="724627" y="3206207"/>
                  <a:pt x="728486" y="3195729"/>
                  <a:pt x="727934" y="3195451"/>
                </a:cubicBezTo>
                <a:cubicBezTo>
                  <a:pt x="659002" y="3164570"/>
                  <a:pt x="626741" y="3106666"/>
                  <a:pt x="615987" y="3036630"/>
                </a:cubicBezTo>
                <a:cubicBezTo>
                  <a:pt x="610473" y="3000510"/>
                  <a:pt x="585381" y="2989205"/>
                  <a:pt x="560564" y="2972660"/>
                </a:cubicBezTo>
                <a:cubicBezTo>
                  <a:pt x="473984" y="2913930"/>
                  <a:pt x="382441" y="2860713"/>
                  <a:pt x="311302" y="2779924"/>
                </a:cubicBezTo>
                <a:cubicBezTo>
                  <a:pt x="393471" y="2790677"/>
                  <a:pt x="459371" y="2843341"/>
                  <a:pt x="547882" y="2865952"/>
                </a:cubicBezTo>
                <a:cubicBezTo>
                  <a:pt x="477570" y="2777166"/>
                  <a:pt x="386577" y="2732222"/>
                  <a:pt x="303582" y="2678453"/>
                </a:cubicBezTo>
                <a:cubicBezTo>
                  <a:pt x="265806" y="2653913"/>
                  <a:pt x="230790" y="2622479"/>
                  <a:pt x="185016" y="2609244"/>
                </a:cubicBezTo>
                <a:cubicBezTo>
                  <a:pt x="168748" y="2604556"/>
                  <a:pt x="142002" y="2594630"/>
                  <a:pt x="154963" y="2568435"/>
                </a:cubicBezTo>
                <a:cubicBezTo>
                  <a:pt x="165990" y="2546654"/>
                  <a:pt x="187773" y="2553269"/>
                  <a:pt x="207627" y="2559612"/>
                </a:cubicBezTo>
                <a:cubicBezTo>
                  <a:pt x="255328" y="2575330"/>
                  <a:pt x="304685" y="2575604"/>
                  <a:pt x="369207" y="2575330"/>
                </a:cubicBezTo>
                <a:cubicBezTo>
                  <a:pt x="315163" y="2503363"/>
                  <a:pt x="216174" y="2524871"/>
                  <a:pt x="169852" y="2449319"/>
                </a:cubicBezTo>
                <a:cubicBezTo>
                  <a:pt x="227755" y="2436083"/>
                  <a:pt x="272424" y="2463381"/>
                  <a:pt x="319299" y="2468619"/>
                </a:cubicBezTo>
                <a:cubicBezTo>
                  <a:pt x="361761" y="2473307"/>
                  <a:pt x="372239" y="2460624"/>
                  <a:pt x="362313" y="2418988"/>
                </a:cubicBezTo>
                <a:cubicBezTo>
                  <a:pt x="346873" y="2354190"/>
                  <a:pt x="370034" y="2321102"/>
                  <a:pt x="431798" y="2338750"/>
                </a:cubicBezTo>
                <a:cubicBezTo>
                  <a:pt x="489149" y="2355293"/>
                  <a:pt x="495215" y="2331030"/>
                  <a:pt x="479775" y="2294082"/>
                </a:cubicBezTo>
                <a:cubicBezTo>
                  <a:pt x="457716" y="2240315"/>
                  <a:pt x="482807" y="2198678"/>
                  <a:pt x="499903" y="2153458"/>
                </a:cubicBezTo>
                <a:cubicBezTo>
                  <a:pt x="526099" y="2084525"/>
                  <a:pt x="515069" y="2050885"/>
                  <a:pt x="458544" y="1999599"/>
                </a:cubicBezTo>
                <a:cubicBezTo>
                  <a:pt x="426835" y="1970921"/>
                  <a:pt x="392645" y="1946658"/>
                  <a:pt x="346596" y="1921843"/>
                </a:cubicBezTo>
                <a:cubicBezTo>
                  <a:pt x="452753" y="1908331"/>
                  <a:pt x="341358" y="1862836"/>
                  <a:pt x="378857" y="1834435"/>
                </a:cubicBezTo>
                <a:cubicBezTo>
                  <a:pt x="453856" y="1822854"/>
                  <a:pt x="515069" y="1913294"/>
                  <a:pt x="617091" y="1887376"/>
                </a:cubicBezTo>
                <a:cubicBezTo>
                  <a:pt x="491080" y="1809066"/>
                  <a:pt x="351835" y="1783423"/>
                  <a:pt x="260568" y="1679198"/>
                </a:cubicBezTo>
                <a:cubicBezTo>
                  <a:pt x="281523" y="1655484"/>
                  <a:pt x="302479" y="1677543"/>
                  <a:pt x="320402" y="1668720"/>
                </a:cubicBezTo>
                <a:cubicBezTo>
                  <a:pt x="319850" y="1663205"/>
                  <a:pt x="321230" y="1654932"/>
                  <a:pt x="317920" y="1652452"/>
                </a:cubicBezTo>
                <a:cubicBezTo>
                  <a:pt x="249815" y="1595650"/>
                  <a:pt x="248711" y="1594273"/>
                  <a:pt x="321779" y="1552359"/>
                </a:cubicBezTo>
                <a:cubicBezTo>
                  <a:pt x="347424" y="1537746"/>
                  <a:pt x="345218" y="1524786"/>
                  <a:pt x="331707" y="1506313"/>
                </a:cubicBezTo>
                <a:cubicBezTo>
                  <a:pt x="322055" y="1493353"/>
                  <a:pt x="310475" y="1481772"/>
                  <a:pt x="315990" y="1453371"/>
                </a:cubicBezTo>
                <a:cubicBezTo>
                  <a:pt x="355971" y="1489769"/>
                  <a:pt x="549259" y="1477912"/>
                  <a:pt x="583450" y="1474052"/>
                </a:cubicBezTo>
                <a:cubicBezTo>
                  <a:pt x="621777" y="1469917"/>
                  <a:pt x="659553" y="1452269"/>
                  <a:pt x="699809" y="1461919"/>
                </a:cubicBezTo>
                <a:cubicBezTo>
                  <a:pt x="732070" y="1469641"/>
                  <a:pt x="881516" y="1544364"/>
                  <a:pt x="902750" y="1458612"/>
                </a:cubicBezTo>
                <a:cubicBezTo>
                  <a:pt x="903853" y="1454475"/>
                  <a:pt x="964237" y="1464127"/>
                  <a:pt x="996774" y="1468814"/>
                </a:cubicBezTo>
                <a:cubicBezTo>
                  <a:pt x="1025451" y="1472674"/>
                  <a:pt x="1057712" y="1489769"/>
                  <a:pt x="1077012" y="1455578"/>
                </a:cubicBezTo>
                <a:cubicBezTo>
                  <a:pt x="1088317" y="1435450"/>
                  <a:pt x="1041719" y="1396571"/>
                  <a:pt x="1000083" y="1393262"/>
                </a:cubicBezTo>
                <a:cubicBezTo>
                  <a:pt x="963961" y="1390229"/>
                  <a:pt x="926186" y="1385817"/>
                  <a:pt x="891720" y="1394089"/>
                </a:cubicBezTo>
                <a:cubicBezTo>
                  <a:pt x="849258" y="1404017"/>
                  <a:pt x="826372" y="1388024"/>
                  <a:pt x="814515" y="1353557"/>
                </a:cubicBezTo>
                <a:cubicBezTo>
                  <a:pt x="801280" y="1315506"/>
                  <a:pt x="775911" y="1297858"/>
                  <a:pt x="740895" y="1280211"/>
                </a:cubicBezTo>
                <a:cubicBezTo>
                  <a:pt x="655967" y="1237474"/>
                  <a:pt x="574352" y="1188118"/>
                  <a:pt x="481154" y="1163301"/>
                </a:cubicBezTo>
                <a:cubicBezTo>
                  <a:pt x="462679" y="1158337"/>
                  <a:pt x="442276" y="1151719"/>
                  <a:pt x="433728" y="1118909"/>
                </a:cubicBezTo>
                <a:cubicBezTo>
                  <a:pt x="686023" y="1167987"/>
                  <a:pt x="915984" y="1295929"/>
                  <a:pt x="1176276" y="1288484"/>
                </a:cubicBezTo>
                <a:cubicBezTo>
                  <a:pt x="1105137" y="1247950"/>
                  <a:pt x="1022694" y="1245745"/>
                  <a:pt x="946867" y="1217344"/>
                </a:cubicBezTo>
                <a:cubicBezTo>
                  <a:pt x="1000635" y="1196113"/>
                  <a:pt x="1051094" y="1218172"/>
                  <a:pt x="1102104" y="1230304"/>
                </a:cubicBezTo>
                <a:cubicBezTo>
                  <a:pt x="1144843" y="1240230"/>
                  <a:pt x="1183446" y="1241885"/>
                  <a:pt x="1188133" y="1182603"/>
                </a:cubicBezTo>
                <a:cubicBezTo>
                  <a:pt x="1186478" y="1178742"/>
                  <a:pt x="1186754" y="1173780"/>
                  <a:pt x="1187030" y="1169092"/>
                </a:cubicBezTo>
                <a:cubicBezTo>
                  <a:pt x="1172690" y="1144552"/>
                  <a:pt x="1150358" y="1131868"/>
                  <a:pt x="1123887" y="1124698"/>
                </a:cubicBezTo>
                <a:cubicBezTo>
                  <a:pt x="1107894" y="1120286"/>
                  <a:pt x="1086663" y="1113668"/>
                  <a:pt x="1086938" y="1096023"/>
                </a:cubicBezTo>
                <a:cubicBezTo>
                  <a:pt x="1087765" y="1030674"/>
                  <a:pt x="1036756" y="1011647"/>
                  <a:pt x="985744" y="992622"/>
                </a:cubicBezTo>
                <a:cubicBezTo>
                  <a:pt x="1014145" y="960086"/>
                  <a:pt x="1036479" y="984074"/>
                  <a:pt x="1057987" y="981594"/>
                </a:cubicBezTo>
                <a:cubicBezTo>
                  <a:pt x="1072049" y="979939"/>
                  <a:pt x="1084733" y="976906"/>
                  <a:pt x="1084733" y="960086"/>
                </a:cubicBezTo>
                <a:cubicBezTo>
                  <a:pt x="1085008" y="946023"/>
                  <a:pt x="1078390" y="930030"/>
                  <a:pt x="1064605" y="929756"/>
                </a:cubicBezTo>
                <a:cubicBezTo>
                  <a:pt x="978300" y="927273"/>
                  <a:pt x="930599" y="836833"/>
                  <a:pt x="840985" y="836558"/>
                </a:cubicBezTo>
                <a:cubicBezTo>
                  <a:pt x="787493" y="836558"/>
                  <a:pt x="868834" y="785547"/>
                  <a:pt x="823615" y="764315"/>
                </a:cubicBezTo>
                <a:cubicBezTo>
                  <a:pt x="813687" y="759628"/>
                  <a:pt x="849533" y="752460"/>
                  <a:pt x="865526" y="753562"/>
                </a:cubicBezTo>
                <a:cubicBezTo>
                  <a:pt x="881242" y="754665"/>
                  <a:pt x="895304" y="768175"/>
                  <a:pt x="914331" y="758525"/>
                </a:cubicBezTo>
                <a:cubicBezTo>
                  <a:pt x="924808" y="724059"/>
                  <a:pt x="897787" y="711375"/>
                  <a:pt x="875452" y="701724"/>
                </a:cubicBezTo>
                <a:cubicBezTo>
                  <a:pt x="823889" y="679390"/>
                  <a:pt x="773706" y="652369"/>
                  <a:pt x="717181" y="644371"/>
                </a:cubicBezTo>
                <a:cubicBezTo>
                  <a:pt x="697053" y="641614"/>
                  <a:pt x="746133" y="604666"/>
                  <a:pt x="755783" y="591707"/>
                </a:cubicBezTo>
                <a:cubicBezTo>
                  <a:pt x="528304" y="455496"/>
                  <a:pt x="254778" y="462388"/>
                  <a:pt x="0" y="352370"/>
                </a:cubicBezTo>
                <a:cubicBezTo>
                  <a:pt x="56250" y="330864"/>
                  <a:pt x="97610" y="346580"/>
                  <a:pt x="135937" y="349889"/>
                </a:cubicBezTo>
                <a:cubicBezTo>
                  <a:pt x="231615" y="358160"/>
                  <a:pt x="326193" y="375256"/>
                  <a:pt x="421595" y="385458"/>
                </a:cubicBezTo>
                <a:cubicBezTo>
                  <a:pt x="468469" y="390421"/>
                  <a:pt x="512035" y="409172"/>
                  <a:pt x="564424" y="379393"/>
                </a:cubicBezTo>
                <a:cubicBezTo>
                  <a:pt x="599443" y="359540"/>
                  <a:pt x="655418" y="381046"/>
                  <a:pt x="698432" y="398694"/>
                </a:cubicBezTo>
                <a:cubicBezTo>
                  <a:pt x="734000" y="413307"/>
                  <a:pt x="767916" y="417167"/>
                  <a:pt x="815067" y="398694"/>
                </a:cubicBezTo>
                <a:cubicBezTo>
                  <a:pt x="772328" y="387389"/>
                  <a:pt x="739515" y="377463"/>
                  <a:pt x="705876" y="370568"/>
                </a:cubicBezTo>
                <a:cubicBezTo>
                  <a:pt x="679130" y="365055"/>
                  <a:pt x="742825" y="342719"/>
                  <a:pt x="775360" y="345477"/>
                </a:cubicBezTo>
                <a:cubicBezTo>
                  <a:pt x="820857" y="349337"/>
                  <a:pt x="795214" y="335000"/>
                  <a:pt x="787493" y="315146"/>
                </a:cubicBezTo>
                <a:cubicBezTo>
                  <a:pt x="779221" y="293915"/>
                  <a:pt x="803761" y="287298"/>
                  <a:pt x="819202" y="291709"/>
                </a:cubicBezTo>
                <a:cubicBezTo>
                  <a:pt x="878484" y="309081"/>
                  <a:pt x="937491" y="278474"/>
                  <a:pt x="998705" y="303291"/>
                </a:cubicBezTo>
                <a:cubicBezTo>
                  <a:pt x="983263" y="242077"/>
                  <a:pt x="949899" y="215331"/>
                  <a:pt x="880139" y="206783"/>
                </a:cubicBezTo>
                <a:cubicBezTo>
                  <a:pt x="853944" y="203475"/>
                  <a:pt x="826647" y="208438"/>
                  <a:pt x="804037" y="190790"/>
                </a:cubicBezTo>
                <a:cubicBezTo>
                  <a:pt x="791076" y="180590"/>
                  <a:pt x="776463" y="168457"/>
                  <a:pt x="786666" y="149707"/>
                </a:cubicBezTo>
                <a:cubicBezTo>
                  <a:pt x="793834" y="136471"/>
                  <a:pt x="809276" y="136471"/>
                  <a:pt x="821960" y="140884"/>
                </a:cubicBezTo>
                <a:cubicBezTo>
                  <a:pt x="878761" y="160461"/>
                  <a:pt x="938043" y="167630"/>
                  <a:pt x="997325" y="174800"/>
                </a:cubicBezTo>
                <a:cubicBezTo>
                  <a:pt x="1006426" y="175902"/>
                  <a:pt x="1016626" y="179487"/>
                  <a:pt x="1026829" y="161287"/>
                </a:cubicBezTo>
                <a:cubicBezTo>
                  <a:pt x="915984" y="131783"/>
                  <a:pt x="810655" y="89872"/>
                  <a:pt x="696777" y="73604"/>
                </a:cubicBezTo>
                <a:cubicBezTo>
                  <a:pt x="698432" y="65884"/>
                  <a:pt x="700086" y="58164"/>
                  <a:pt x="701741" y="50444"/>
                </a:cubicBezTo>
                <a:cubicBezTo>
                  <a:pt x="790801" y="61471"/>
                  <a:pt x="879864" y="72501"/>
                  <a:pt x="992362" y="86289"/>
                </a:cubicBezTo>
                <a:cubicBezTo>
                  <a:pt x="923153" y="42446"/>
                  <a:pt x="857805" y="57060"/>
                  <a:pt x="806519" y="18183"/>
                </a:cubicBezTo>
                <a:cubicBezTo>
                  <a:pt x="816170" y="3431"/>
                  <a:pt x="827820" y="-292"/>
                  <a:pt x="839883" y="18"/>
                </a:cubicBezTo>
                <a:close/>
              </a:path>
            </a:pathLst>
          </a:custGeom>
        </p:spPr>
      </p:pic>
    </p:spTree>
    <p:extLst>
      <p:ext uri="{BB962C8B-B14F-4D97-AF65-F5344CB8AC3E}">
        <p14:creationId xmlns:p14="http://schemas.microsoft.com/office/powerpoint/2010/main" val="327574248"/>
      </p:ext>
    </p:extLst>
  </p:cSld>
  <p:clrMapOvr>
    <a:masterClrMapping/>
  </p:clrMapOvr>
</p:sld>
</file>

<file path=ppt/theme/theme1.xml><?xml version="1.0" encoding="utf-8"?>
<a:theme xmlns:a="http://schemas.openxmlformats.org/drawingml/2006/main" name="BrushVTI">
  <a:themeElements>
    <a:clrScheme name="Custom 17">
      <a:dk1>
        <a:sysClr val="windowText" lastClr="000000"/>
      </a:dk1>
      <a:lt1>
        <a:sysClr val="window" lastClr="FFFFFF"/>
      </a:lt1>
      <a:dk2>
        <a:srgbClr val="57495C"/>
      </a:dk2>
      <a:lt2>
        <a:srgbClr val="E7E6E6"/>
      </a:lt2>
      <a:accent1>
        <a:srgbClr val="F07C98"/>
      </a:accent1>
      <a:accent2>
        <a:srgbClr val="A6778D"/>
      </a:accent2>
      <a:accent3>
        <a:srgbClr val="768BA6"/>
      </a:accent3>
      <a:accent4>
        <a:srgbClr val="E8908B"/>
      </a:accent4>
      <a:accent5>
        <a:srgbClr val="C47A93"/>
      </a:accent5>
      <a:accent6>
        <a:srgbClr val="70A8DB"/>
      </a:accent6>
      <a:hlink>
        <a:srgbClr val="EB8067"/>
      </a:hlink>
      <a:folHlink>
        <a:srgbClr val="7BC7C0"/>
      </a:folHlink>
    </a:clrScheme>
    <a:fontScheme name="Custom 3">
      <a:majorFont>
        <a:latin typeface="Elephant"/>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rushVTI" id="{7102FA3A-9D7B-4497-8C4B-FB535AAFDE06}" vid="{C6D41F62-6FAB-440A-BEC7-CB7BF190811F}"/>
    </a:ext>
  </a:extLst>
</a:theme>
</file>

<file path=ppt/theme/theme2.xml><?xml version="1.0" encoding="utf-8"?>
<a:theme xmlns:a="http://schemas.openxmlformats.org/drawingml/2006/main" name="Fasett">
  <a:themeElements>
    <a:clrScheme name="Faset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set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set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2791</TotalTime>
  <Words>4908</Words>
  <Application>Microsoft Office PowerPoint</Application>
  <PresentationFormat>Widescreen</PresentationFormat>
  <Paragraphs>912</Paragraphs>
  <Slides>33</Slides>
  <Notes>1</Notes>
  <HiddenSlides>0</HiddenSlides>
  <MMClips>0</MMClips>
  <ScaleCrop>false</ScaleCrop>
  <HeadingPairs>
    <vt:vector size="6" baseType="variant">
      <vt:variant>
        <vt:lpstr>Brukte skrifter</vt:lpstr>
      </vt:variant>
      <vt:variant>
        <vt:i4>10</vt:i4>
      </vt:variant>
      <vt:variant>
        <vt:lpstr>Tema</vt:lpstr>
      </vt:variant>
      <vt:variant>
        <vt:i4>2</vt:i4>
      </vt:variant>
      <vt:variant>
        <vt:lpstr>Lysbildetitler</vt:lpstr>
      </vt:variant>
      <vt:variant>
        <vt:i4>33</vt:i4>
      </vt:variant>
    </vt:vector>
  </HeadingPairs>
  <TitlesOfParts>
    <vt:vector size="45" baseType="lpstr">
      <vt:lpstr>SimSun</vt:lpstr>
      <vt:lpstr>Arial</vt:lpstr>
      <vt:lpstr>Calibri</vt:lpstr>
      <vt:lpstr>Century Gothic</vt:lpstr>
      <vt:lpstr>Chalkduster</vt:lpstr>
      <vt:lpstr>Comic Sans MS</vt:lpstr>
      <vt:lpstr>Elephant</vt:lpstr>
      <vt:lpstr>Trebuchet MS</vt:lpstr>
      <vt:lpstr>Wingdings</vt:lpstr>
      <vt:lpstr>Wingdings 3</vt:lpstr>
      <vt:lpstr>BrushVTI</vt:lpstr>
      <vt:lpstr>Fasett</vt:lpstr>
      <vt:lpstr>PowerPoint-presentasjon</vt:lpstr>
      <vt:lpstr>Velkommen til Ørebekk barnehage </vt:lpstr>
      <vt:lpstr>Årets satsningsområde er: Syng og snakk - hånd i hånd!  Hele personalet har vært på kurs og vi ønsker å ha større fokus på det å synge for å utvikle språket til barna. Om dere hører ansatte som synger mer enn vanlig så vet dere at det vil bli mer av dette.  Rammeplan for barnehagen: Følge med på barnas kommunikasjon og språk og fange opp og støtte barn som har ulike former for kommunikasjonsvansker, som er lite språklig aktive, eller som har sen språkutvikling. Hvorfor vi velger dette satsningsområdet: </vt:lpstr>
      <vt:lpstr>August</vt:lpstr>
      <vt:lpstr>Ørebekk barnehage – en frilufts barnehage</vt:lpstr>
      <vt:lpstr>September</vt:lpstr>
      <vt:lpstr>PowerPoint-presentasjon</vt:lpstr>
      <vt:lpstr>Oktober</vt:lpstr>
      <vt:lpstr>Lek og læring</vt:lpstr>
      <vt:lpstr>November</vt:lpstr>
      <vt:lpstr>Verdier</vt:lpstr>
      <vt:lpstr>Desember</vt:lpstr>
      <vt:lpstr>PowerPoint-presentasjon</vt:lpstr>
      <vt:lpstr>Januar</vt:lpstr>
      <vt:lpstr>Mobbing</vt:lpstr>
      <vt:lpstr>Februar</vt:lpstr>
      <vt:lpstr>Barnehagen jobber kontinuerlig med de 7 fagområdene gjennom året, som er:</vt:lpstr>
      <vt:lpstr>Mars</vt:lpstr>
      <vt:lpstr>PowerPoint-presentasjon</vt:lpstr>
      <vt:lpstr>April</vt:lpstr>
      <vt:lpstr>De yngste barna i barnehagen</vt:lpstr>
      <vt:lpstr>Mai</vt:lpstr>
      <vt:lpstr>Stjerneskuddet</vt:lpstr>
      <vt:lpstr>Juni</vt:lpstr>
      <vt:lpstr>Progresjon i barnehagen</vt:lpstr>
      <vt:lpstr>Juli</vt:lpstr>
      <vt:lpstr>Samarbeid</vt:lpstr>
      <vt:lpstr>Planlegging, dokumentasjon og vurdering</vt:lpstr>
      <vt:lpstr>Sikkerhet</vt:lpstr>
      <vt:lpstr>Trafikksikkerhet</vt:lpstr>
      <vt:lpstr>PowerPoint-presentasjon</vt:lpstr>
      <vt:lpstr>Relevante kilder og linker</vt:lpstr>
      <vt:lpstr>Kontaktinformasjon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Ørebekk barnehage`s årsplan for 2020-2021.</dc:title>
  <dc:creator>Victoria Huseby</dc:creator>
  <cp:lastModifiedBy>Harespretten</cp:lastModifiedBy>
  <cp:revision>187</cp:revision>
  <cp:lastPrinted>2022-06-07T05:49:56Z</cp:lastPrinted>
  <dcterms:created xsi:type="dcterms:W3CDTF">2020-04-14T17:26:08Z</dcterms:created>
  <dcterms:modified xsi:type="dcterms:W3CDTF">2026-05-27T10:48:25Z</dcterms:modified>
</cp:coreProperties>
</file>